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888" r:id="rId4"/>
  </p:sldMasterIdLst>
  <p:notesMasterIdLst>
    <p:notesMasterId r:id="rId27"/>
  </p:notesMasterIdLst>
  <p:sldIdLst>
    <p:sldId id="256" r:id="rId5"/>
    <p:sldId id="257" r:id="rId6"/>
    <p:sldId id="258" r:id="rId7"/>
    <p:sldId id="288" r:id="rId8"/>
    <p:sldId id="260" r:id="rId9"/>
    <p:sldId id="292" r:id="rId10"/>
    <p:sldId id="285" r:id="rId11"/>
    <p:sldId id="312" r:id="rId12"/>
    <p:sldId id="293" r:id="rId13"/>
    <p:sldId id="318" r:id="rId14"/>
    <p:sldId id="322" r:id="rId15"/>
    <p:sldId id="299" r:id="rId16"/>
    <p:sldId id="321" r:id="rId17"/>
    <p:sldId id="301" r:id="rId18"/>
    <p:sldId id="303" r:id="rId19"/>
    <p:sldId id="304" r:id="rId20"/>
    <p:sldId id="319" r:id="rId21"/>
    <p:sldId id="320" r:id="rId22"/>
    <p:sldId id="305" r:id="rId23"/>
    <p:sldId id="308" r:id="rId24"/>
    <p:sldId id="309" r:id="rId25"/>
    <p:sldId id="31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00" autoAdjust="0"/>
    <p:restoredTop sz="94650"/>
  </p:normalViewPr>
  <p:slideViewPr>
    <p:cSldViewPr snapToGrid="0" snapToObjects="1">
      <p:cViewPr varScale="1">
        <p:scale>
          <a:sx n="74" d="100"/>
          <a:sy n="74" d="100"/>
        </p:scale>
        <p:origin x="1300" y="56"/>
      </p:cViewPr>
      <p:guideLst>
        <p:guide orient="horz" pos="1049"/>
        <p:guide pos="2880"/>
        <p:guide orient="horz" pos="777"/>
        <p:guide orient="horz" pos="15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E039C-83F2-E147-9F2D-75C6A621E4DA}" type="datetimeFigureOut">
              <a:rPr lang="en-US" smtClean="0"/>
              <a:t>3/25/2025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0E784-2655-D944-8273-D13A0E562E37}" type="slidenum">
              <a:rPr lang="en-US" smtClean="0"/>
              <a:t>‹#›</a:t>
            </a:fld>
            <a:endParaRPr lang="en-US"/>
          </a:p>
        </p:txBody>
      </p:sp>
    </p:spTree>
    <p:extLst>
      <p:ext uri="{BB962C8B-B14F-4D97-AF65-F5344CB8AC3E}">
        <p14:creationId xmlns:p14="http://schemas.microsoft.com/office/powerpoint/2010/main"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t>1</a:t>
            </a:fld>
            <a:endParaRPr lang="en-US"/>
          </a:p>
        </p:txBody>
      </p:sp>
    </p:spTree>
    <p:extLst>
      <p:ext uri="{BB962C8B-B14F-4D97-AF65-F5344CB8AC3E}">
        <p14:creationId xmlns:p14="http://schemas.microsoft.com/office/powerpoint/2010/main" val="188026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t>2025/03/25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t>2025/03/25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t>2025/03/25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t>2025/03/25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t>2025/03/25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t>2025/03/25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t>2025/03/25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t>2025/03/25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t>2025/03/25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t>2025/03/25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t>2025/03/25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t>‹#›</a:t>
            </a:fld>
            <a:endParaRPr lang="en-US"/>
          </a:p>
        </p:txBody>
      </p:sp>
    </p:spTree>
    <p:extLst>
      <p:ext uri="{BB962C8B-B14F-4D97-AF65-F5344CB8AC3E}">
        <p14:creationId xmlns:p14="http://schemas.microsoft.com/office/powerpoint/2010/main"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eur03.safelinks.protection.outlook.com/?url=https%3A%2F%2Fyoutu.be%2FB7pNseNJYHM&amp;data=05%7C02%7CKeitumetse.Mabusela%40treasury.gov.za%7C20e31b5f664447abf2aa08dcd19002a7%7C1a45348f02b44f9aa7a87786f6dd3245%7C1%7C0%7C638615663678688385%7CUnknown%7CTWFpbGZsb3d8eyJWIjoiMC4wLjAwMDAiLCJQIjoiV2luMzIiLCJBTiI6Ik1haWwiLCJXVCI6Mn0%3D%7C0%7C%7C%7C&amp;sdata=h219DMMt4UzpLtor%2BXPpt3OH%2Fco61npdMmK7voDElYA%3D&amp;reserved=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tenders.gov.za/" TargetMode="External"/><Relationship Id="rId2" Type="http://schemas.openxmlformats.org/officeDocument/2006/relationships/hyperlink" Target="http://www.treasury.gov.za/divisions/ocpo/ostb/CurrentTenders.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326895" y="366225"/>
            <a:ext cx="9125474" cy="6491775"/>
          </a:xfrm>
          <a:prstGeom prst="rect">
            <a:avLst/>
          </a:prstGeom>
        </p:spPr>
      </p:pic>
      <p:sp>
        <p:nvSpPr>
          <p:cNvPr id="2" name="Title 1"/>
          <p:cNvSpPr>
            <a:spLocks noGrp="1"/>
          </p:cNvSpPr>
          <p:nvPr>
            <p:ph type="ctrTitle"/>
          </p:nvPr>
        </p:nvSpPr>
        <p:spPr>
          <a:xfrm>
            <a:off x="1447799" y="1141629"/>
            <a:ext cx="4391025" cy="554006"/>
          </a:xfrm>
        </p:spPr>
        <p:txBody>
          <a:bodyPr lIns="0" tIns="0" anchor="b">
            <a:normAutofit/>
          </a:bodyPr>
          <a:lstStyle/>
          <a:p>
            <a:pPr algn="r">
              <a:lnSpc>
                <a:spcPts val="3600"/>
              </a:lnSpc>
            </a:pPr>
            <a:r>
              <a:rPr lang="en-US" sz="2400" b="1" cap="all" dirty="0">
                <a:solidFill>
                  <a:schemeClr val="bg1"/>
                </a:solidFill>
                <a:latin typeface="+mn-lt"/>
              </a:rPr>
              <a:t>BRIEFING SESSION PRESENTATION</a:t>
            </a:r>
          </a:p>
        </p:txBody>
      </p:sp>
      <p:sp>
        <p:nvSpPr>
          <p:cNvPr id="3" name="Subtitle 2"/>
          <p:cNvSpPr>
            <a:spLocks noGrp="1"/>
          </p:cNvSpPr>
          <p:nvPr>
            <p:ph type="subTitle" idx="1"/>
          </p:nvPr>
        </p:nvSpPr>
        <p:spPr>
          <a:xfrm>
            <a:off x="1258092" y="2219417"/>
            <a:ext cx="4503260" cy="2210540"/>
          </a:xfrm>
        </p:spPr>
        <p:txBody>
          <a:bodyPr>
            <a:normAutofit fontScale="47500" lnSpcReduction="20000"/>
          </a:bodyPr>
          <a:lstStyle/>
          <a:p>
            <a:pPr algn="l">
              <a:lnSpc>
                <a:spcPct val="150000"/>
              </a:lnSpc>
              <a:spcBef>
                <a:spcPts val="600"/>
              </a:spcBef>
              <a:spcAft>
                <a:spcPts val="600"/>
              </a:spcAft>
              <a:tabLst>
                <a:tab pos="1428750" algn="l"/>
              </a:tabLst>
            </a:pPr>
            <a:r>
              <a:rPr lang="en-ZA" sz="2900" b="1" dirty="0">
                <a:solidFill>
                  <a:schemeClr val="bg1"/>
                </a:solidFill>
                <a:latin typeface="Arial Narrow" panose="020B0606020202030204" pitchFamily="34" charset="0"/>
                <a:cs typeface="Arial" panose="020B0604020202020204" pitchFamily="34" charset="0"/>
              </a:rPr>
              <a:t>RT66-2025:SUPPLY AND DELIVERY OF TACTICAL AND CRIME SCENE EQUIPMENT TO THE STATE FOR THE PERIOD OF THIRTY-SIX (36) MONTHS</a:t>
            </a:r>
          </a:p>
          <a:p>
            <a:pPr algn="l">
              <a:lnSpc>
                <a:spcPct val="150000"/>
              </a:lnSpc>
              <a:spcBef>
                <a:spcPts val="600"/>
              </a:spcBef>
              <a:spcAft>
                <a:spcPts val="600"/>
              </a:spcAft>
              <a:tabLst>
                <a:tab pos="1428750" algn="l"/>
              </a:tabLst>
            </a:pPr>
            <a:endParaRPr lang="en-US" sz="2900" dirty="0">
              <a:solidFill>
                <a:schemeClr val="bg1"/>
              </a:solidFill>
              <a:effectLst/>
              <a:latin typeface="Arial Narrow" panose="020B0606020202030204" pitchFamily="34" charset="0"/>
              <a:ea typeface="Calibri" panose="020F0502020204030204" pitchFamily="34" charset="0"/>
              <a:cs typeface="Arial" panose="020B0604020202020204" pitchFamily="34" charset="0"/>
            </a:endParaRPr>
          </a:p>
          <a:p>
            <a:pPr algn="l">
              <a:lnSpc>
                <a:spcPct val="150000"/>
              </a:lnSpc>
              <a:spcBef>
                <a:spcPts val="600"/>
              </a:spcBef>
              <a:spcAft>
                <a:spcPts val="600"/>
              </a:spcAft>
              <a:tabLst>
                <a:tab pos="1428750" algn="l"/>
              </a:tabLst>
            </a:pPr>
            <a:br>
              <a:rPr lang="en-ZA" sz="2100" b="1" dirty="0">
                <a:solidFill>
                  <a:schemeClr val="bg1"/>
                </a:solidFill>
                <a:latin typeface="Arial Narrow" panose="020B0606020202030204" pitchFamily="34" charset="0"/>
                <a:cs typeface="Arial" panose="020B0604020202020204" pitchFamily="34" charset="0"/>
              </a:rPr>
            </a:br>
            <a:endParaRPr lang="en-US" sz="2100" b="1" dirty="0">
              <a:solidFill>
                <a:schemeClr val="bg1"/>
              </a:solidFill>
              <a:latin typeface="Arial Narrow" panose="020B0606020202030204" pitchFamily="34" charset="0"/>
              <a:cs typeface="Arial" panose="020B0604020202020204" pitchFamily="34" charset="0"/>
            </a:endParaRPr>
          </a:p>
          <a:p>
            <a:pPr algn="l">
              <a:lnSpc>
                <a:spcPct val="150000"/>
              </a:lnSpc>
              <a:spcBef>
                <a:spcPts val="600"/>
              </a:spcBef>
              <a:spcAft>
                <a:spcPts val="600"/>
              </a:spcAft>
              <a:tabLst>
                <a:tab pos="1428750" algn="l"/>
              </a:tabLst>
            </a:pPr>
            <a:endParaRPr lang="en-US" sz="11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7060757" y="1135366"/>
            <a:ext cx="1956022" cy="1829283"/>
          </a:xfrm>
          <a:prstGeom prst="rect">
            <a:avLst/>
          </a:prstGeom>
          <a:noFill/>
        </p:spPr>
        <p:txBody>
          <a:bodyPr wrap="square" rtlCol="0">
            <a:spAutoFit/>
          </a:bodyPr>
          <a:lstStyle/>
          <a:p>
            <a:pPr algn="ctr">
              <a:lnSpc>
                <a:spcPts val="1720"/>
              </a:lnSpc>
            </a:pPr>
            <a:r>
              <a:rPr lang="en-US" sz="1400" dirty="0">
                <a:solidFill>
                  <a:schemeClr val="bg1"/>
                </a:solidFill>
              </a:rPr>
              <a:t> PRESENTED BY:</a:t>
            </a:r>
          </a:p>
          <a:p>
            <a:pPr algn="ctr">
              <a:lnSpc>
                <a:spcPts val="1720"/>
              </a:lnSpc>
            </a:pPr>
            <a:endParaRPr lang="en-US" sz="1400" dirty="0">
              <a:solidFill>
                <a:schemeClr val="bg1"/>
              </a:solidFill>
            </a:endParaRPr>
          </a:p>
          <a:p>
            <a:pPr algn="ctr">
              <a:lnSpc>
                <a:spcPts val="1720"/>
              </a:lnSpc>
            </a:pPr>
            <a:r>
              <a:rPr lang="en-US" sz="1400" b="1" dirty="0">
                <a:solidFill>
                  <a:schemeClr val="bg1"/>
                </a:solidFill>
              </a:rPr>
              <a:t>  Zanele Mkhwanazi</a:t>
            </a:r>
          </a:p>
          <a:p>
            <a:pPr algn="ctr">
              <a:lnSpc>
                <a:spcPts val="1720"/>
              </a:lnSpc>
            </a:pPr>
            <a:endParaRPr lang="en-US" sz="1400" b="1" dirty="0">
              <a:solidFill>
                <a:schemeClr val="bg1"/>
              </a:solidFill>
            </a:endParaRPr>
          </a:p>
          <a:p>
            <a:pPr algn="ctr">
              <a:lnSpc>
                <a:spcPts val="1720"/>
              </a:lnSpc>
            </a:pPr>
            <a:r>
              <a:rPr lang="en-US" sz="1400" i="1" dirty="0">
                <a:solidFill>
                  <a:schemeClr val="bg1"/>
                </a:solidFill>
              </a:rPr>
              <a:t>  Division: OCPO</a:t>
            </a:r>
          </a:p>
          <a:p>
            <a:pPr algn="ctr">
              <a:lnSpc>
                <a:spcPts val="1720"/>
              </a:lnSpc>
            </a:pPr>
            <a:endParaRPr lang="en-US" sz="1400" b="1" dirty="0">
              <a:solidFill>
                <a:schemeClr val="bg1"/>
              </a:solidFill>
            </a:endParaRPr>
          </a:p>
          <a:p>
            <a:pPr algn="ctr">
              <a:lnSpc>
                <a:spcPts val="1720"/>
              </a:lnSpc>
            </a:pPr>
            <a:r>
              <a:rPr lang="en-US" sz="1400" b="1" dirty="0">
                <a:solidFill>
                  <a:schemeClr val="bg1"/>
                </a:solidFill>
              </a:rPr>
              <a:t>  Date: 12 March 2025 @10h00</a:t>
            </a:r>
          </a:p>
        </p:txBody>
      </p:sp>
      <p:cxnSp>
        <p:nvCxnSpPr>
          <p:cNvPr id="5" name="Straight Connector 4">
            <a:extLst>
              <a:ext uri="{FF2B5EF4-FFF2-40B4-BE49-F238E27FC236}">
                <a16:creationId xmlns:a16="http://schemas.microsoft.com/office/drawing/2014/main" id="{9D9F83AA-C21B-CDF5-B3FD-3F106F516481}"/>
              </a:ext>
            </a:extLst>
          </p:cNvPr>
          <p:cNvCxnSpPr/>
          <p:nvPr/>
        </p:nvCxnSpPr>
        <p:spPr>
          <a:xfrm>
            <a:off x="7395099" y="1944210"/>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6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8EC64-D3FE-F12A-1F23-0CA88C06D6C3}"/>
              </a:ext>
            </a:extLst>
          </p:cNvPr>
          <p:cNvSpPr>
            <a:spLocks noGrp="1"/>
          </p:cNvSpPr>
          <p:nvPr>
            <p:ph type="title"/>
          </p:nvPr>
        </p:nvSpPr>
        <p:spPr>
          <a:xfrm>
            <a:off x="206456" y="456957"/>
            <a:ext cx="8536487" cy="945715"/>
          </a:xfrm>
        </p:spPr>
        <p:txBody>
          <a:bodyPr>
            <a:noAutofit/>
          </a:bodyPr>
          <a:lstStyle/>
          <a:p>
            <a:pPr>
              <a:lnSpc>
                <a:spcPct val="100000"/>
              </a:lnSpc>
            </a:pPr>
            <a:r>
              <a:rPr lang="en-ZA" sz="1400" b="1" dirty="0">
                <a:effectLst/>
                <a:latin typeface="Arial Narrow" panose="020B0606020202030204" pitchFamily="34" charset="0"/>
                <a:ea typeface="Calibri" panose="020F0502020204030204" pitchFamily="34" charset="0"/>
                <a:cs typeface="Arial" panose="020B0604020202020204" pitchFamily="34" charset="0"/>
              </a:rPr>
              <a:t>RT66-2025</a:t>
            </a:r>
            <a:r>
              <a:rPr lang="en-US" sz="1400" b="1" dirty="0">
                <a:latin typeface="Arial Narrow" panose="020B0606020202030204" pitchFamily="34" charset="0"/>
                <a:ea typeface="Calibri" panose="020F0502020204030204" pitchFamily="34" charset="0"/>
                <a:cs typeface="Arial" panose="020B0604020202020204" pitchFamily="34" charset="0"/>
              </a:rPr>
              <a:t>: </a:t>
            </a:r>
            <a:r>
              <a:rPr lang="en-ZA" sz="1400" dirty="0">
                <a:latin typeface="Arial Narrow" panose="020B0606020202030204" pitchFamily="34" charset="0"/>
                <a:cs typeface="Arial" panose="020B0604020202020204" pitchFamily="34" charset="0"/>
              </a:rPr>
              <a:t>SUPPLY AND DELIVERY OF TACTICAL AND CRIME SCENE EQUIPMENT TO THE STATE FOR THE PERIOD OF THIRTY-SIX (36) MONTHS</a:t>
            </a:r>
            <a:br>
              <a:rPr lang="en-ZA" sz="1800" dirty="0">
                <a:effectLst/>
                <a:latin typeface="Arial Narrow" panose="020B0606020202030204" pitchFamily="34" charset="0"/>
                <a:ea typeface="Calibri" panose="020F0502020204030204" pitchFamily="34" charset="0"/>
                <a:cs typeface="Arial" panose="020B0604020202020204" pitchFamily="34" charset="0"/>
              </a:rPr>
            </a:br>
            <a:endParaRPr lang="en-ZA" sz="1400" dirty="0"/>
          </a:p>
        </p:txBody>
      </p:sp>
      <p:sp>
        <p:nvSpPr>
          <p:cNvPr id="3" name="Content Placeholder 2">
            <a:extLst>
              <a:ext uri="{FF2B5EF4-FFF2-40B4-BE49-F238E27FC236}">
                <a16:creationId xmlns:a16="http://schemas.microsoft.com/office/drawing/2014/main" id="{9D747AA8-3483-B53C-52DA-97898D6FE320}"/>
              </a:ext>
            </a:extLst>
          </p:cNvPr>
          <p:cNvSpPr>
            <a:spLocks noGrp="1"/>
          </p:cNvSpPr>
          <p:nvPr>
            <p:ph idx="1"/>
          </p:nvPr>
        </p:nvSpPr>
        <p:spPr>
          <a:xfrm>
            <a:off x="288099" y="1232808"/>
            <a:ext cx="8536487" cy="5414482"/>
          </a:xfrm>
        </p:spPr>
        <p:txBody>
          <a:bodyPr>
            <a:normAutofit fontScale="55000" lnSpcReduction="20000"/>
          </a:bodyPr>
          <a:lstStyle/>
          <a:p>
            <a:pPr marL="0" indent="0">
              <a:buNone/>
            </a:pPr>
            <a:r>
              <a:rPr lang="en-US" b="1" dirty="0">
                <a:solidFill>
                  <a:schemeClr val="bg1"/>
                </a:solidFill>
                <a:highlight>
                  <a:srgbClr val="800000"/>
                </a:highlight>
                <a:latin typeface="Arial Narrow" panose="020B0606020202030204" pitchFamily="34" charset="0"/>
              </a:rPr>
              <a:t>PHASE 3: Technical Compliance Evaluation</a:t>
            </a:r>
          </a:p>
          <a:p>
            <a:pPr marL="0" indent="0">
              <a:buNone/>
            </a:pPr>
            <a:r>
              <a:rPr lang="en-US" sz="2000" dirty="0">
                <a:latin typeface="Arial Narrow" panose="020B0606020202030204" pitchFamily="34" charset="0"/>
                <a:cs typeface="Times New Roman" panose="02020603050405020304" pitchFamily="18" charset="0"/>
              </a:rPr>
              <a:t>During this phase, the bidder's response will be evaluated based on the technical requirements for each item offered. Non-compliance with all the evaluation requirements below will result in the disqualification of the relevant line item being evaluated. The technical specification is in two parts, Part A and Part B. Only items which complied with Part A of the evaluation requirements will be evaluated further on Part B of the technical evaluation. </a:t>
            </a:r>
            <a:endParaRPr lang="en-ZA" sz="2000" dirty="0">
              <a:latin typeface="Arial Narrow" panose="020B0606020202030204" pitchFamily="34" charset="0"/>
              <a:cs typeface="Times New Roman" panose="02020603050405020304" pitchFamily="18" charset="0"/>
            </a:endParaRPr>
          </a:p>
          <a:p>
            <a:pPr marL="0" marR="0" lvl="0" indent="0" algn="l" defTabSz="685800" rtl="0" eaLnBrk="1" fontAlgn="auto" latinLnBrk="0" hangingPunct="1">
              <a:lnSpc>
                <a:spcPct val="90000"/>
              </a:lnSpc>
              <a:spcBef>
                <a:spcPts val="750"/>
              </a:spcBef>
              <a:spcAft>
                <a:spcPts val="0"/>
              </a:spcAft>
              <a:buClrTx/>
              <a:buSzTx/>
              <a:buFont typeface="Arial"/>
              <a:buNone/>
              <a:tabLst/>
              <a:defRPr/>
            </a:pPr>
            <a:r>
              <a:rPr kumimoji="0" lang="en-US" sz="2000" b="1" i="0" u="sng" strike="noStrike" kern="1200" cap="none" spc="0" normalizeH="0" baseline="0" noProof="0" dirty="0">
                <a:ln>
                  <a:noFill/>
                </a:ln>
                <a:solidFill>
                  <a:prstClr val="black"/>
                </a:solidFill>
                <a:effectLst/>
                <a:uLnTx/>
                <a:uFillTx/>
                <a:latin typeface="Arial Narrow" panose="020B0606020202030204" pitchFamily="34" charset="0"/>
              </a:rPr>
              <a:t>PART A: </a:t>
            </a:r>
          </a:p>
          <a:p>
            <a:pPr marL="0" marR="0" lvl="0" indent="0" algn="l" defTabSz="685800" rtl="0" eaLnBrk="1" fontAlgn="auto" latinLnBrk="0" hangingPunct="1">
              <a:lnSpc>
                <a:spcPct val="90000"/>
              </a:lnSpc>
              <a:spcBef>
                <a:spcPts val="750"/>
              </a:spcBef>
              <a:spcAft>
                <a:spcPts val="0"/>
              </a:spcAft>
              <a:buClrTx/>
              <a:buSzTx/>
              <a:buFont typeface="Arial"/>
              <a:buNone/>
              <a:tabLst/>
              <a:defRPr/>
            </a:pPr>
            <a:r>
              <a:rPr lang="en-ZA" sz="2000" b="1" u="sng" dirty="0">
                <a:latin typeface="Arial Narrow" panose="020B0606020202030204" pitchFamily="34" charset="0"/>
                <a:cs typeface="Times New Roman" panose="02020603050405020304" pitchFamily="18" charset="0"/>
              </a:rPr>
              <a:t>1. TCD 13.2 Authorization Letter /Letter of Undertaking</a:t>
            </a:r>
          </a:p>
          <a:p>
            <a:pPr marL="0" indent="0">
              <a:buNone/>
            </a:pPr>
            <a:r>
              <a:rPr lang="en-ZA" sz="2000" dirty="0">
                <a:latin typeface="Arial Narrow" panose="020B0606020202030204" pitchFamily="34" charset="0"/>
                <a:cs typeface="Times New Roman" panose="02020603050405020304" pitchFamily="18" charset="0"/>
              </a:rPr>
              <a:t>Bidder who is sourcing goods or services from a third party is required to submit an authorisation letter in a third-party letterhead outlining all relevant goods or services. </a:t>
            </a:r>
          </a:p>
          <a:p>
            <a:pPr marL="0" indent="0">
              <a:buNone/>
            </a:pPr>
            <a:r>
              <a:rPr lang="en-ZA" sz="2000" dirty="0">
                <a:solidFill>
                  <a:schemeClr val="bg1"/>
                </a:solidFill>
                <a:highlight>
                  <a:srgbClr val="800000"/>
                </a:highlight>
                <a:latin typeface="Arial Narrow" panose="020B0606020202030204" pitchFamily="34" charset="0"/>
                <a:cs typeface="Times New Roman" panose="02020603050405020304" pitchFamily="18" charset="0"/>
              </a:rPr>
              <a:t>Requirements for the authorisation letter to be valid</a:t>
            </a:r>
          </a:p>
          <a:p>
            <a:pPr marL="685800" lvl="1" indent="-342900">
              <a:buFont typeface="+mj-lt"/>
              <a:buAutoNum type="arabicPeriod"/>
            </a:pPr>
            <a:r>
              <a:rPr lang="en-ZA" sz="2000" dirty="0">
                <a:latin typeface="Arial Narrow" panose="020B0606020202030204" pitchFamily="34" charset="0"/>
                <a:cs typeface="Times New Roman" panose="02020603050405020304" pitchFamily="18" charset="0"/>
              </a:rPr>
              <a:t>Must in a manufacturer or third part letterhead, dated and signed and must not be older than 30 days at the closing date and time of the bid</a:t>
            </a:r>
          </a:p>
          <a:p>
            <a:pPr marL="685800" lvl="1" indent="-342900">
              <a:buFont typeface="+mj-lt"/>
              <a:buAutoNum type="arabicPeriod"/>
            </a:pPr>
            <a:r>
              <a:rPr lang="en-ZA" sz="2000" dirty="0">
                <a:latin typeface="Arial Narrow" panose="020B0606020202030204" pitchFamily="34" charset="0"/>
                <a:cs typeface="Times New Roman" panose="02020603050405020304" pitchFamily="18" charset="0"/>
              </a:rPr>
              <a:t>Must List items , description, brand name and model number</a:t>
            </a:r>
          </a:p>
          <a:p>
            <a:pPr marL="685800" lvl="1" indent="-342900">
              <a:buFont typeface="+mj-lt"/>
              <a:buAutoNum type="arabicPeriod"/>
            </a:pPr>
            <a:r>
              <a:rPr lang="en-ZA" sz="2000" dirty="0">
                <a:latin typeface="Arial Narrow" panose="020B0606020202030204" pitchFamily="34" charset="0"/>
                <a:cs typeface="Times New Roman" panose="02020603050405020304" pitchFamily="18" charset="0"/>
              </a:rPr>
              <a:t>Contact details of the signatory i.e. address and telephone number</a:t>
            </a:r>
          </a:p>
          <a:p>
            <a:pPr marL="685800" lvl="1" indent="-342900">
              <a:buFont typeface="+mj-lt"/>
              <a:buAutoNum type="arabicPeriod"/>
            </a:pPr>
            <a:r>
              <a:rPr lang="en-ZA" sz="2000" dirty="0">
                <a:latin typeface="Arial Narrow" panose="020B0606020202030204" pitchFamily="34" charset="0"/>
                <a:cs typeface="Times New Roman" panose="02020603050405020304" pitchFamily="18" charset="0"/>
              </a:rPr>
              <a:t>It must be written in English</a:t>
            </a:r>
          </a:p>
          <a:p>
            <a:pPr marL="0" indent="0">
              <a:buNone/>
            </a:pPr>
            <a:r>
              <a:rPr lang="en-ZA" sz="2000" b="1" u="sng" dirty="0">
                <a:latin typeface="Arial Narrow" panose="020B0606020202030204" pitchFamily="34" charset="0"/>
                <a:cs typeface="Times New Roman" panose="02020603050405020304" pitchFamily="18" charset="0"/>
              </a:rPr>
              <a:t>2. Technical Specification </a:t>
            </a:r>
          </a:p>
          <a:p>
            <a:pPr marL="0" indent="0">
              <a:buNone/>
            </a:pPr>
            <a:r>
              <a:rPr lang="en-ZA" sz="2000" dirty="0">
                <a:latin typeface="Arial Narrow" panose="020B0606020202030204" pitchFamily="34" charset="0"/>
                <a:cs typeface="Times New Roman" panose="02020603050405020304" pitchFamily="18" charset="0"/>
              </a:rPr>
              <a:t>Bidders are required to  indicate compliance with the technical specification document Annexure 4.</a:t>
            </a:r>
          </a:p>
          <a:p>
            <a:pPr marL="0" indent="0">
              <a:buNone/>
            </a:pPr>
            <a:r>
              <a:rPr lang="en-ZA" sz="2000" dirty="0">
                <a:latin typeface="Arial Narrow" panose="020B0606020202030204" pitchFamily="34" charset="0"/>
                <a:cs typeface="Times New Roman" panose="02020603050405020304" pitchFamily="18" charset="0"/>
              </a:rPr>
              <a:t>Bidders must not respond with “Yes” or “No” but must explicitly indicate whether they are compliant or not compliant.</a:t>
            </a:r>
          </a:p>
          <a:p>
            <a:pPr marL="0" indent="0">
              <a:buNone/>
            </a:pPr>
            <a:r>
              <a:rPr lang="en-ZA" sz="2000" dirty="0">
                <a:latin typeface="Arial Narrow" panose="020B0606020202030204" pitchFamily="34" charset="0"/>
                <a:cs typeface="Times New Roman" panose="02020603050405020304" pitchFamily="18" charset="0"/>
              </a:rPr>
              <a:t>Failure to complete the required information as specified above will invalidate the relevant line item.</a:t>
            </a:r>
          </a:p>
          <a:p>
            <a:pPr marL="0" indent="0">
              <a:buNone/>
            </a:pPr>
            <a:r>
              <a:rPr lang="en-ZA" sz="2000" b="1" u="sng" dirty="0">
                <a:latin typeface="Arial Narrow" panose="020B0606020202030204" pitchFamily="34" charset="0"/>
                <a:cs typeface="Times New Roman" panose="02020603050405020304" pitchFamily="18" charset="0"/>
              </a:rPr>
              <a:t>3. Test Reports</a:t>
            </a:r>
          </a:p>
          <a:p>
            <a:pPr marL="0" indent="0">
              <a:buNone/>
            </a:pPr>
            <a:r>
              <a:rPr lang="en-ZA" sz="2000" dirty="0">
                <a:latin typeface="Arial Narrow" panose="020B0606020202030204" pitchFamily="34" charset="0"/>
                <a:cs typeface="Times New Roman" panose="02020603050405020304" pitchFamily="18" charset="0"/>
              </a:rPr>
              <a:t>All items offered will be verified against this requirement. The original test report must be in the name of the manufacturing company, bear a SANAS-approved stamp, and be on the testing company's letterhead. It must not be older than 24 months. Bidders must submit valid test reports from SANS or equivalent accredited institutions for all items requiring test reports. Bidders should carefully review the technical specification list in Annexure 4.</a:t>
            </a:r>
          </a:p>
          <a:p>
            <a:pPr marL="0" indent="0">
              <a:buNone/>
            </a:pPr>
            <a:r>
              <a:rPr lang="en-ZA" sz="2000" dirty="0">
                <a:latin typeface="Arial Narrow" panose="020B0606020202030204" pitchFamily="34" charset="0"/>
                <a:cs typeface="Times New Roman" panose="02020603050405020304" pitchFamily="18" charset="0"/>
              </a:rPr>
              <a:t>The procedures for sampling and testing for product compliance may differ and should be obtained from the relevant testing institution. The cost of compliance testing will be for the account of the bidder.   </a:t>
            </a:r>
          </a:p>
          <a:p>
            <a:pPr marL="0" indent="0">
              <a:buNone/>
            </a:pPr>
            <a:r>
              <a:rPr lang="en-ZA" sz="2000" dirty="0">
                <a:latin typeface="Arial Narrow" panose="020B0606020202030204" pitchFamily="34" charset="0"/>
                <a:cs typeface="Times New Roman" panose="02020603050405020304" pitchFamily="18" charset="0"/>
              </a:rPr>
              <a:t>If the bidder submits an offer for an item that requires a test report and fails to submit the test report for the applicable item, it will result in the disqualification of the item offered.</a:t>
            </a:r>
          </a:p>
          <a:p>
            <a:pPr marL="0" indent="0">
              <a:buNone/>
            </a:pPr>
            <a:endParaRPr lang="en-ZA" sz="2000" dirty="0">
              <a:effectLst/>
              <a:latin typeface="Arial Narrow" panose="020B0606020202030204" pitchFamily="34" charset="0"/>
              <a:ea typeface="Calibri" panose="020F0502020204030204" pitchFamily="34" charset="0"/>
              <a:cs typeface="Arial" panose="020B0604020202020204" pitchFamily="34" charset="0"/>
            </a:endParaRPr>
          </a:p>
          <a:p>
            <a:pPr marL="0" indent="0">
              <a:buNone/>
            </a:pPr>
            <a:endParaRPr lang="en-ZA" sz="1800" b="1" u="sng" dirty="0">
              <a:latin typeface="Arial Narrow" panose="020B0606020202030204" pitchFamily="34" charset="0"/>
              <a:cs typeface="Times New Roman" panose="02020603050405020304" pitchFamily="18" charset="0"/>
            </a:endParaRPr>
          </a:p>
          <a:p>
            <a:pPr marL="0" indent="0">
              <a:buNone/>
            </a:pPr>
            <a:endParaRPr lang="en-ZA" sz="1800" dirty="0">
              <a:effectLst/>
              <a:latin typeface="Arial Narrow" panose="020B0606020202030204" pitchFamily="34" charset="0"/>
              <a:ea typeface="Calibri" panose="020F0502020204030204" pitchFamily="34" charset="0"/>
              <a:cs typeface="Arial" panose="020B0604020202020204" pitchFamily="34" charset="0"/>
            </a:endParaRPr>
          </a:p>
          <a:p>
            <a:pPr marL="0" indent="0">
              <a:buNone/>
            </a:pPr>
            <a:r>
              <a:rPr lang="en-ZA" sz="1800" dirty="0">
                <a:latin typeface="Arial Narrow" panose="020B0606020202030204" pitchFamily="34" charset="0"/>
                <a:cs typeface="Times New Roman" panose="02020603050405020304" pitchFamily="18" charset="0"/>
              </a:rPr>
              <a:t>. </a:t>
            </a:r>
          </a:p>
          <a:p>
            <a:pPr marL="0" indent="0">
              <a:buNone/>
            </a:pPr>
            <a:endParaRPr lang="en-ZA" sz="1800" dirty="0">
              <a:latin typeface="Arial Narrow" panose="020B0606020202030204" pitchFamily="34" charset="0"/>
              <a:cs typeface="Times New Roman" panose="02020603050405020304" pitchFamily="18" charset="0"/>
            </a:endParaRPr>
          </a:p>
          <a:p>
            <a:pPr marL="0" indent="0">
              <a:buNone/>
            </a:pPr>
            <a:endParaRPr lang="en-US" sz="1800" b="1" dirty="0">
              <a:latin typeface="Aptos Display" panose="020B0004020202020204" pitchFamily="34" charset="0"/>
              <a:cs typeface="Times New Roman" panose="02020603050405020304" pitchFamily="18" charset="0"/>
            </a:endParaRPr>
          </a:p>
          <a:p>
            <a:pPr marL="0" indent="0">
              <a:buNone/>
            </a:pPr>
            <a:endParaRPr lang="en-ZA" dirty="0"/>
          </a:p>
        </p:txBody>
      </p:sp>
    </p:spTree>
    <p:extLst>
      <p:ext uri="{BB962C8B-B14F-4D97-AF65-F5344CB8AC3E}">
        <p14:creationId xmlns:p14="http://schemas.microsoft.com/office/powerpoint/2010/main" val="3536695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D46D1-E696-5112-88FD-618A93E4EB7F}"/>
              </a:ext>
            </a:extLst>
          </p:cNvPr>
          <p:cNvSpPr>
            <a:spLocks noGrp="1"/>
          </p:cNvSpPr>
          <p:nvPr>
            <p:ph type="title"/>
          </p:nvPr>
        </p:nvSpPr>
        <p:spPr/>
        <p:txBody>
          <a:bodyPr>
            <a:normAutofit/>
          </a:bodyPr>
          <a:lstStyle/>
          <a:p>
            <a:r>
              <a:rPr lang="en-ZA" sz="1400" dirty="0">
                <a:latin typeface="Arial Narrow" panose="020B0606020202030204" pitchFamily="34" charset="0"/>
                <a:cs typeface="Arial" panose="020B0604020202020204" pitchFamily="34" charset="0"/>
              </a:rPr>
              <a:t>RT66-2025</a:t>
            </a:r>
            <a:r>
              <a:rPr lang="en-US" sz="1400" dirty="0">
                <a:latin typeface="Arial Narrow" panose="020B0606020202030204" pitchFamily="34" charset="0"/>
                <a:cs typeface="Arial" panose="020B0604020202020204" pitchFamily="34" charset="0"/>
              </a:rPr>
              <a:t>: </a:t>
            </a:r>
            <a:r>
              <a:rPr lang="en-ZA" sz="1400" dirty="0">
                <a:latin typeface="Arial Narrow" panose="020B0606020202030204" pitchFamily="34" charset="0"/>
                <a:cs typeface="Arial" panose="020B0604020202020204" pitchFamily="34" charset="0"/>
              </a:rPr>
              <a:t>SUPPLY AND DELIVERY OF TACTICAL AND CRIME SCENE EQUIPMENT TO THE STATE FOR THE PERIOD OF THIRTY-SIX (36) MONTHS</a:t>
            </a:r>
          </a:p>
        </p:txBody>
      </p:sp>
      <p:sp>
        <p:nvSpPr>
          <p:cNvPr id="3" name="Content Placeholder 2">
            <a:extLst>
              <a:ext uri="{FF2B5EF4-FFF2-40B4-BE49-F238E27FC236}">
                <a16:creationId xmlns:a16="http://schemas.microsoft.com/office/drawing/2014/main" id="{99AAB0EC-25B0-82D2-06C9-03EAA082CF44}"/>
              </a:ext>
            </a:extLst>
          </p:cNvPr>
          <p:cNvSpPr>
            <a:spLocks noGrp="1"/>
          </p:cNvSpPr>
          <p:nvPr>
            <p:ph idx="1"/>
          </p:nvPr>
        </p:nvSpPr>
        <p:spPr/>
        <p:txBody>
          <a:bodyPr>
            <a:normAutofit fontScale="62500" lnSpcReduction="20000"/>
          </a:bodyPr>
          <a:lstStyle/>
          <a:p>
            <a:pPr marL="0" indent="0">
              <a:buNone/>
            </a:pPr>
            <a:r>
              <a:rPr lang="en-US" sz="2200" b="1" dirty="0">
                <a:solidFill>
                  <a:schemeClr val="bg1"/>
                </a:solidFill>
                <a:highlight>
                  <a:srgbClr val="800000"/>
                </a:highlight>
                <a:latin typeface="Arial Narrow" panose="020B0606020202030204" pitchFamily="34" charset="0"/>
              </a:rPr>
              <a:t>PHASE 3: Technical Compliance Evaluation Continuation</a:t>
            </a:r>
          </a:p>
          <a:p>
            <a:pPr marL="0" indent="0">
              <a:buNone/>
            </a:pPr>
            <a:r>
              <a:rPr lang="en-ZA" sz="2300" b="1" u="sng" dirty="0">
                <a:latin typeface="Arial Narrow" panose="020B0606020202030204" pitchFamily="34" charset="0"/>
                <a:cs typeface="Times New Roman" panose="02020603050405020304" pitchFamily="18" charset="0"/>
              </a:rPr>
              <a:t>4</a:t>
            </a:r>
            <a:r>
              <a:rPr lang="en-ZA" sz="2000" b="1" u="sng" dirty="0">
                <a:latin typeface="Arial Narrow" panose="020B0606020202030204" pitchFamily="34" charset="0"/>
                <a:cs typeface="Times New Roman" panose="02020603050405020304" pitchFamily="18" charset="0"/>
              </a:rPr>
              <a:t>. Capability Report</a:t>
            </a:r>
          </a:p>
          <a:p>
            <a:pPr marL="0" indent="0">
              <a:buNone/>
            </a:pPr>
            <a:r>
              <a:rPr lang="en-ZA" sz="2000" dirty="0">
                <a:latin typeface="Arial Narrow" panose="020B0606020202030204" pitchFamily="34" charset="0"/>
                <a:cs typeface="Times New Roman" panose="02020603050405020304" pitchFamily="18" charset="0"/>
              </a:rPr>
              <a:t>Bidders must ensure that all items offered appear on the capability report to prove that the items offered are produced and manufactured locally.  If a bidder is offering an item from a third party, locally or internationally imported items, the capability report of the third party must list all the item/s offered.  If items do not appear on the capability report (s), the item affected will be disqualified. </a:t>
            </a:r>
          </a:p>
          <a:p>
            <a:pPr marL="0" indent="0">
              <a:buNone/>
            </a:pPr>
            <a:r>
              <a:rPr lang="en-ZA" sz="2000" dirty="0">
                <a:latin typeface="Arial Narrow" panose="020B0606020202030204" pitchFamily="34" charset="0"/>
                <a:cs typeface="Times New Roman" panose="02020603050405020304" pitchFamily="18" charset="0"/>
              </a:rPr>
              <a:t>The full capability report must be issued by an organisation accredited or recognised by SANAS. The capability report must explicitly indicate whether the bidder/manufacturer has the capability and capacity to manufacture the product(s)/items.  </a:t>
            </a:r>
          </a:p>
          <a:p>
            <a:pPr marL="0" indent="0">
              <a:buNone/>
            </a:pPr>
            <a:r>
              <a:rPr lang="en-ZA" sz="2000" b="1" u="sng" dirty="0">
                <a:latin typeface="Arial Narrow" panose="020B0606020202030204" pitchFamily="34" charset="0"/>
                <a:cs typeface="Times New Roman" panose="02020603050405020304" pitchFamily="18" charset="0"/>
              </a:rPr>
              <a:t>5. Certificate of compliance</a:t>
            </a:r>
          </a:p>
          <a:p>
            <a:pPr marL="0" indent="0">
              <a:buNone/>
            </a:pPr>
            <a:r>
              <a:rPr lang="en-ZA" sz="2000" b="1" u="sng" dirty="0">
                <a:latin typeface="Arial Narrow" panose="020B0606020202030204" pitchFamily="34" charset="0"/>
                <a:cs typeface="Times New Roman" panose="02020603050405020304" pitchFamily="18" charset="0"/>
              </a:rPr>
              <a:t>Where applicable, bidders </a:t>
            </a:r>
            <a:r>
              <a:rPr lang="en-ZA" sz="2000" dirty="0">
                <a:latin typeface="Arial Narrow" panose="020B0606020202030204" pitchFamily="34" charset="0"/>
                <a:cs typeface="Times New Roman" panose="02020603050405020304" pitchFamily="18" charset="0"/>
              </a:rPr>
              <a:t>are required to submit a certificate of compliance verifying that a specific product, system, or installation meets certain standards, regulations, or requirements for specific items as per the technical specification compliance document (Annexure 4) at the closing date and time of the bid.</a:t>
            </a:r>
          </a:p>
          <a:p>
            <a:pPr marL="0" indent="0">
              <a:buNone/>
            </a:pPr>
            <a:r>
              <a:rPr lang="en-ZA" sz="2000" dirty="0">
                <a:latin typeface="Arial Narrow" panose="020B0606020202030204" pitchFamily="34" charset="0"/>
                <a:cs typeface="Times New Roman" panose="02020603050405020304" pitchFamily="18" charset="0"/>
              </a:rPr>
              <a:t>Failure to comply with this condition will invalidate the relevant item which they did not submit. </a:t>
            </a:r>
          </a:p>
          <a:p>
            <a:pPr marL="0" indent="0">
              <a:buNone/>
            </a:pPr>
            <a:r>
              <a:rPr lang="en-ZA" sz="2000" b="1" u="sng" dirty="0">
                <a:latin typeface="Arial Narrow" panose="020B0606020202030204" pitchFamily="34" charset="0"/>
                <a:cs typeface="Times New Roman" panose="02020603050405020304" pitchFamily="18" charset="0"/>
              </a:rPr>
              <a:t>6. Safety data sheet</a:t>
            </a:r>
          </a:p>
          <a:p>
            <a:pPr marL="0" indent="0">
              <a:buNone/>
            </a:pPr>
            <a:r>
              <a:rPr lang="en-ZA" sz="2000" dirty="0">
                <a:latin typeface="Arial Narrow" panose="020B0606020202030204" pitchFamily="34" charset="0"/>
                <a:cs typeface="Times New Roman" panose="02020603050405020304" pitchFamily="18" charset="0"/>
              </a:rPr>
              <a:t>Where applicable, bidders are required to submit the safety data sheet document for specific items as per the technical specification compliance document ( Annexure 4) providing information about the hazards and safe handling of a chemical substance or mixture must be submitted at the closing date and time of the bid.</a:t>
            </a:r>
          </a:p>
          <a:p>
            <a:pPr marL="0" indent="0">
              <a:buNone/>
            </a:pPr>
            <a:r>
              <a:rPr lang="en-ZA" sz="2000" dirty="0">
                <a:latin typeface="Arial Narrow" panose="020B0606020202030204" pitchFamily="34" charset="0"/>
                <a:cs typeface="Times New Roman" panose="02020603050405020304" pitchFamily="18" charset="0"/>
              </a:rPr>
              <a:t>Failure to comply with this condition will invalidate the relevant item  submit. </a:t>
            </a:r>
            <a:endParaRPr lang="en-US" sz="2000" b="1" u="sng" dirty="0">
              <a:latin typeface="Arial Narrow" panose="020B0606020202030204" pitchFamily="34" charset="0"/>
              <a:cs typeface="Times New Roman" panose="02020603050405020304" pitchFamily="18" charset="0"/>
            </a:endParaRPr>
          </a:p>
          <a:p>
            <a:pPr marL="0" indent="0">
              <a:buNone/>
            </a:pPr>
            <a:endParaRPr lang="en-US" sz="2000" b="1" u="sng" dirty="0">
              <a:latin typeface="Arial Narrow" panose="020B0606020202030204" pitchFamily="34" charset="0"/>
              <a:cs typeface="Times New Roman" panose="02020603050405020304" pitchFamily="18" charset="0"/>
            </a:endParaRPr>
          </a:p>
          <a:p>
            <a:pPr marL="0" indent="0">
              <a:buNone/>
            </a:pPr>
            <a:r>
              <a:rPr lang="en-US" sz="2000" b="1" u="sng" dirty="0">
                <a:latin typeface="Arial Narrow" panose="020B0606020202030204" pitchFamily="34" charset="0"/>
                <a:cs typeface="Times New Roman" panose="02020603050405020304" pitchFamily="18" charset="0"/>
              </a:rPr>
              <a:t>PART B</a:t>
            </a:r>
            <a:r>
              <a:rPr lang="en-US" sz="2000" u="sng" dirty="0">
                <a:latin typeface="Arial Narrow" panose="020B0606020202030204" pitchFamily="34" charset="0"/>
                <a:cs typeface="Times New Roman" panose="02020603050405020304" pitchFamily="18" charset="0"/>
              </a:rPr>
              <a:t>: </a:t>
            </a:r>
            <a:r>
              <a:rPr lang="en-US" sz="2000" b="1" u="sng" dirty="0">
                <a:latin typeface="Arial Narrow" panose="020B0606020202030204" pitchFamily="34" charset="0"/>
                <a:cs typeface="Times New Roman" panose="02020603050405020304" pitchFamily="18" charset="0"/>
              </a:rPr>
              <a:t>Sample Evaluation</a:t>
            </a:r>
          </a:p>
          <a:p>
            <a:pPr marL="0" indent="0">
              <a:buNone/>
            </a:pPr>
            <a:r>
              <a:rPr lang="en-ZA" sz="2000" dirty="0">
                <a:latin typeface="Arial Narrow" panose="020B0606020202030204" pitchFamily="34" charset="0"/>
                <a:cs typeface="Times New Roman" panose="02020603050405020304" pitchFamily="18" charset="0"/>
              </a:rPr>
              <a:t>Items offered must comply with technical specifications as provided in this bid as stated in the technical specification detail of each item. Failure to comply will invalidate the items concerned.</a:t>
            </a:r>
          </a:p>
          <a:p>
            <a:pPr marL="0" indent="0">
              <a:buNone/>
            </a:pPr>
            <a:r>
              <a:rPr lang="en-ZA" sz="2000" dirty="0">
                <a:solidFill>
                  <a:schemeClr val="bg1"/>
                </a:solidFill>
                <a:highlight>
                  <a:srgbClr val="800000"/>
                </a:highlight>
                <a:latin typeface="Arial Narrow" panose="020B0606020202030204" pitchFamily="34" charset="0"/>
                <a:cs typeface="Times New Roman" panose="02020603050405020304" pitchFamily="18" charset="0"/>
              </a:rPr>
              <a:t>Only bidders who qualified Phase 3 Part A  </a:t>
            </a:r>
            <a:r>
              <a:rPr lang="en-ZA" sz="2000" dirty="0">
                <a:latin typeface="Arial Narrow" panose="020B0606020202030204" pitchFamily="34" charset="0"/>
                <a:cs typeface="Times New Roman" panose="02020603050405020304" pitchFamily="18" charset="0"/>
              </a:rPr>
              <a:t>will be required to submit samples for the items offered to verify compliance with technical specifications at the venue, date, and time that will be communicated by the National Treasury. Failure to submit samples will invalidate the items which the samples are not submitted</a:t>
            </a:r>
            <a:r>
              <a:rPr lang="en-ZA" sz="2000" dirty="0">
                <a:effectLst/>
                <a:latin typeface="Arial Narrow" panose="020B0606020202030204" pitchFamily="34" charset="0"/>
                <a:ea typeface="Calibri" panose="020F0502020204030204" pitchFamily="34" charset="0"/>
                <a:cs typeface="Arial" panose="020B0604020202020204" pitchFamily="34" charset="0"/>
              </a:rPr>
              <a:t>.</a:t>
            </a:r>
          </a:p>
          <a:p>
            <a:endParaRPr lang="en-ZA" dirty="0"/>
          </a:p>
        </p:txBody>
      </p:sp>
    </p:spTree>
    <p:extLst>
      <p:ext uri="{BB962C8B-B14F-4D97-AF65-F5344CB8AC3E}">
        <p14:creationId xmlns:p14="http://schemas.microsoft.com/office/powerpoint/2010/main" val="565565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848DC-F101-4FA9-BC5A-48CC60871329}"/>
              </a:ext>
            </a:extLst>
          </p:cNvPr>
          <p:cNvSpPr>
            <a:spLocks noGrp="1"/>
          </p:cNvSpPr>
          <p:nvPr>
            <p:ph type="title"/>
          </p:nvPr>
        </p:nvSpPr>
        <p:spPr/>
        <p:txBody>
          <a:bodyPr>
            <a:noAutofit/>
          </a:bodyPr>
          <a:lstStyle/>
          <a:p>
            <a:pPr>
              <a:lnSpc>
                <a:spcPct val="100000"/>
              </a:lnSpc>
            </a:pPr>
            <a:r>
              <a:rPr lang="en-ZA" sz="1800" b="1" dirty="0">
                <a:effectLst/>
                <a:latin typeface="Arial Narrow" panose="020B0606020202030204" pitchFamily="34" charset="0"/>
                <a:ea typeface="Calibri" panose="020F0502020204030204" pitchFamily="34" charset="0"/>
                <a:cs typeface="Arial" panose="020B0604020202020204" pitchFamily="34" charset="0"/>
              </a:rPr>
              <a:t>RT66-2025</a:t>
            </a:r>
            <a:r>
              <a:rPr lang="en-US" sz="1800" b="1" dirty="0">
                <a:latin typeface="Arial Narrow" panose="020B0606020202030204" pitchFamily="34" charset="0"/>
                <a:ea typeface="Calibri" panose="020F0502020204030204" pitchFamily="34" charset="0"/>
                <a:cs typeface="Arial" panose="020B0604020202020204" pitchFamily="34" charset="0"/>
              </a:rPr>
              <a:t>: </a:t>
            </a:r>
            <a:r>
              <a:rPr lang="en-ZA" sz="1800" dirty="0">
                <a:latin typeface="Arial Narrow" panose="020B0606020202030204" pitchFamily="34" charset="0"/>
                <a:cs typeface="Arial" panose="020B0604020202020204" pitchFamily="34" charset="0"/>
              </a:rPr>
              <a:t>SUPPLY AND DELIVERY OF TACTICAL AND CRIME SCENE EQUIPMENT TO THE STATE FOR THE PERIOD OF THIRTY-SIX (36) MONTHS</a:t>
            </a:r>
            <a:endParaRPr lang="en-ZA" sz="1800" dirty="0"/>
          </a:p>
        </p:txBody>
      </p:sp>
      <p:sp>
        <p:nvSpPr>
          <p:cNvPr id="3" name="Content Placeholder 2">
            <a:extLst>
              <a:ext uri="{FF2B5EF4-FFF2-40B4-BE49-F238E27FC236}">
                <a16:creationId xmlns:a16="http://schemas.microsoft.com/office/drawing/2014/main" id="{C16537DC-673C-4C31-B4EB-3494175AA7C6}"/>
              </a:ext>
            </a:extLst>
          </p:cNvPr>
          <p:cNvSpPr>
            <a:spLocks noGrp="1"/>
          </p:cNvSpPr>
          <p:nvPr>
            <p:ph idx="1"/>
          </p:nvPr>
        </p:nvSpPr>
        <p:spPr/>
        <p:txBody>
          <a:bodyPr>
            <a:normAutofit/>
          </a:bodyPr>
          <a:lstStyle/>
          <a:p>
            <a:pPr marL="0" indent="0">
              <a:buNone/>
            </a:pPr>
            <a:r>
              <a:rPr lang="en-US" sz="1800" b="1" dirty="0">
                <a:solidFill>
                  <a:schemeClr val="bg1"/>
                </a:solidFill>
                <a:highlight>
                  <a:srgbClr val="800000"/>
                </a:highlight>
                <a:latin typeface="Arial Narrow" panose="020B0606020202030204" pitchFamily="34" charset="0"/>
              </a:rPr>
              <a:t>PHASE 4: PRICE AND SPECIFIC GOALS</a:t>
            </a:r>
          </a:p>
          <a:p>
            <a:pPr marL="0" indent="0">
              <a:buNone/>
            </a:pPr>
            <a:r>
              <a:rPr lang="en-US" sz="1800" b="1" dirty="0">
                <a:latin typeface="Arial Narrow" panose="020B0606020202030204" pitchFamily="34" charset="0"/>
              </a:rPr>
              <a:t>Preference Structure </a:t>
            </a:r>
          </a:p>
          <a:p>
            <a:pPr>
              <a:buFont typeface="Wingdings" panose="05000000000000000000" pitchFamily="2" charset="2"/>
              <a:buChar char="§"/>
            </a:pPr>
            <a:r>
              <a:rPr lang="en-US" sz="1800" dirty="0">
                <a:latin typeface="Arial Narrow" panose="020B0606020202030204" pitchFamily="34" charset="0"/>
              </a:rPr>
              <a:t>The pricing schedule provided in this bid forms an integral part of the bid document and bidders must ensure that it is completed without changing the structure thereof. </a:t>
            </a:r>
          </a:p>
          <a:p>
            <a:pPr>
              <a:buFont typeface="Wingdings" panose="05000000000000000000" pitchFamily="2" charset="2"/>
              <a:buChar char="§"/>
            </a:pPr>
            <a:r>
              <a:rPr lang="en-US" sz="1800" dirty="0">
                <a:latin typeface="Arial Narrow" panose="020B0606020202030204" pitchFamily="34" charset="0"/>
              </a:rPr>
              <a:t>Bidders are required to complete a mandatory Pricing Schedule as a response on how much the items offered will be charged. No submission of the Pricing Schedule will invalidate the bid response. </a:t>
            </a:r>
          </a:p>
          <a:p>
            <a:pPr>
              <a:buFont typeface="Wingdings" panose="05000000000000000000" pitchFamily="2" charset="2"/>
              <a:buChar char="§"/>
            </a:pPr>
            <a:r>
              <a:rPr lang="en-US" sz="1800" dirty="0">
                <a:latin typeface="Arial Narrow" panose="020B0606020202030204" pitchFamily="34" charset="0"/>
              </a:rPr>
              <a:t>Prices submitted for in this bid must be filled in on the field provided on the pricing schedule supplied with the bid. Price structures that do not comply with this requirement may invalidate the bid.</a:t>
            </a:r>
          </a:p>
          <a:p>
            <a:pPr>
              <a:buFont typeface="Wingdings" panose="05000000000000000000" pitchFamily="2" charset="2"/>
              <a:buChar char="§"/>
            </a:pPr>
            <a:r>
              <a:rPr lang="en-US" sz="1800" dirty="0">
                <a:latin typeface="Arial Narrow" panose="020B0606020202030204" pitchFamily="34" charset="0"/>
              </a:rPr>
              <a:t>The bid price must be inclusive of the warranty /and guarantee twenty-four months from the commissioning date and should cover all applicable maintenance. </a:t>
            </a:r>
          </a:p>
        </p:txBody>
      </p:sp>
    </p:spTree>
    <p:extLst>
      <p:ext uri="{BB962C8B-B14F-4D97-AF65-F5344CB8AC3E}">
        <p14:creationId xmlns:p14="http://schemas.microsoft.com/office/powerpoint/2010/main" val="519000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AE58-0A33-980D-4859-F4EF0FB17197}"/>
              </a:ext>
            </a:extLst>
          </p:cNvPr>
          <p:cNvSpPr>
            <a:spLocks noGrp="1"/>
          </p:cNvSpPr>
          <p:nvPr>
            <p:ph type="title"/>
          </p:nvPr>
        </p:nvSpPr>
        <p:spPr/>
        <p:txBody>
          <a:bodyPr>
            <a:normAutofit/>
          </a:bodyPr>
          <a:lstStyle/>
          <a:p>
            <a:r>
              <a:rPr lang="en-ZA" sz="1800" b="1" dirty="0">
                <a:effectLst/>
                <a:latin typeface="Arial Narrow" panose="020B0606020202030204" pitchFamily="34" charset="0"/>
                <a:ea typeface="Calibri" panose="020F0502020204030204" pitchFamily="34" charset="0"/>
                <a:cs typeface="Arial" panose="020B0604020202020204" pitchFamily="34" charset="0"/>
              </a:rPr>
              <a:t>RT66-2025</a:t>
            </a:r>
            <a:r>
              <a:rPr lang="en-US" sz="1800" b="1" dirty="0">
                <a:latin typeface="Arial Narrow" panose="020B0606020202030204" pitchFamily="34" charset="0"/>
                <a:ea typeface="Calibri" panose="020F0502020204030204" pitchFamily="34" charset="0"/>
                <a:cs typeface="Arial" panose="020B0604020202020204" pitchFamily="34" charset="0"/>
              </a:rPr>
              <a:t>: </a:t>
            </a:r>
            <a:r>
              <a:rPr lang="en-ZA" sz="1800" dirty="0">
                <a:latin typeface="Arial Narrow" panose="020B0606020202030204" pitchFamily="34" charset="0"/>
                <a:cs typeface="Arial" panose="020B0604020202020204" pitchFamily="34" charset="0"/>
              </a:rPr>
              <a:t>SUPPLY AND DELIVERY OF TACTICAL AND CRIME SCENE EQUIPMENT TO THE STATE FOR THE PERIOD OF THIRTY-SIX (36) MONTHS</a:t>
            </a:r>
            <a:endParaRPr lang="en-US" sz="1800" dirty="0"/>
          </a:p>
        </p:txBody>
      </p:sp>
      <p:sp>
        <p:nvSpPr>
          <p:cNvPr id="3" name="Content Placeholder 2">
            <a:extLst>
              <a:ext uri="{FF2B5EF4-FFF2-40B4-BE49-F238E27FC236}">
                <a16:creationId xmlns:a16="http://schemas.microsoft.com/office/drawing/2014/main" id="{C02F59E8-10AB-C466-CA7D-C777B7FC0365}"/>
              </a:ext>
            </a:extLst>
          </p:cNvPr>
          <p:cNvSpPr>
            <a:spLocks noGrp="1"/>
          </p:cNvSpPr>
          <p:nvPr>
            <p:ph idx="1"/>
          </p:nvPr>
        </p:nvSpPr>
        <p:spPr/>
        <p:txBody>
          <a:bodyPr/>
          <a:lstStyle/>
          <a:p>
            <a:pPr marL="0" indent="0">
              <a:buNone/>
            </a:pPr>
            <a:r>
              <a:rPr lang="en-ZA" b="1" dirty="0">
                <a:solidFill>
                  <a:schemeClr val="bg1"/>
                </a:solidFill>
                <a:highlight>
                  <a:srgbClr val="800000"/>
                </a:highlight>
                <a:latin typeface="Arial Narrow" panose="020B0606020202030204" pitchFamily="34" charset="0"/>
              </a:rPr>
              <a:t>Multiple Offer per line item</a:t>
            </a:r>
          </a:p>
          <a:p>
            <a:r>
              <a:rPr lang="en-ZA" dirty="0">
                <a:latin typeface="Arial Narrow" panose="020B0606020202030204" pitchFamily="34" charset="0"/>
              </a:rPr>
              <a:t>Bidders are allowed to offer multiple brands per line item.</a:t>
            </a:r>
          </a:p>
          <a:p>
            <a:pPr marL="0" indent="0">
              <a:buNone/>
            </a:pPr>
            <a:endParaRPr lang="en-ZA" dirty="0">
              <a:solidFill>
                <a:schemeClr val="bg1"/>
              </a:solidFill>
              <a:latin typeface="Arial Narrow" panose="020B0606020202030204" pitchFamily="34" charset="0"/>
            </a:endParaRPr>
          </a:p>
          <a:p>
            <a:pPr marL="0" indent="0">
              <a:buNone/>
            </a:pPr>
            <a:endParaRPr lang="en-US" dirty="0"/>
          </a:p>
        </p:txBody>
      </p:sp>
    </p:spTree>
    <p:extLst>
      <p:ext uri="{BB962C8B-B14F-4D97-AF65-F5344CB8AC3E}">
        <p14:creationId xmlns:p14="http://schemas.microsoft.com/office/powerpoint/2010/main" val="4165645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F00D-0424-4330-EAF4-9B8E10748982}"/>
              </a:ext>
            </a:extLst>
          </p:cNvPr>
          <p:cNvSpPr>
            <a:spLocks noGrp="1"/>
          </p:cNvSpPr>
          <p:nvPr>
            <p:ph type="title"/>
          </p:nvPr>
        </p:nvSpPr>
        <p:spPr/>
        <p:txBody>
          <a:bodyPr>
            <a:normAutofit/>
          </a:bodyPr>
          <a:lstStyle/>
          <a:p>
            <a:pPr>
              <a:lnSpc>
                <a:spcPct val="100000"/>
              </a:lnSpc>
            </a:pPr>
            <a:r>
              <a:rPr lang="en-ZA" sz="1800" b="1" dirty="0">
                <a:effectLst/>
                <a:latin typeface="Arial Narrow" panose="020B0606020202030204" pitchFamily="34" charset="0"/>
                <a:ea typeface="Calibri" panose="020F0502020204030204" pitchFamily="34" charset="0"/>
                <a:cs typeface="Arial" panose="020B0604020202020204" pitchFamily="34" charset="0"/>
              </a:rPr>
              <a:t>RT66-2025</a:t>
            </a:r>
            <a:r>
              <a:rPr lang="en-US" sz="1800" b="1" dirty="0">
                <a:latin typeface="Arial Narrow" panose="020B0606020202030204" pitchFamily="34" charset="0"/>
                <a:ea typeface="Calibri" panose="020F0502020204030204" pitchFamily="34" charset="0"/>
                <a:cs typeface="Arial" panose="020B0604020202020204" pitchFamily="34" charset="0"/>
              </a:rPr>
              <a:t>: </a:t>
            </a:r>
            <a:r>
              <a:rPr lang="en-ZA" sz="1800" dirty="0">
                <a:latin typeface="Arial Narrow" panose="020B0606020202030204" pitchFamily="34" charset="0"/>
                <a:cs typeface="Arial" panose="020B0604020202020204" pitchFamily="34" charset="0"/>
              </a:rPr>
              <a:t>SUPPLY AND DELIVERY OF TACTICAL AND CRIME SCENE EQUIPMENT TO THE STATE FOR THE PERIOD OF THIRTY-SIX (36) MONTHS</a:t>
            </a:r>
            <a:endParaRPr lang="en-ZA" sz="1800" dirty="0"/>
          </a:p>
        </p:txBody>
      </p:sp>
      <p:pic>
        <p:nvPicPr>
          <p:cNvPr id="4" name="Content Placeholder 3">
            <a:extLst>
              <a:ext uri="{FF2B5EF4-FFF2-40B4-BE49-F238E27FC236}">
                <a16:creationId xmlns:a16="http://schemas.microsoft.com/office/drawing/2014/main" id="{7A441340-D3AA-3DBB-DCC0-CD54A54A0FF1}"/>
              </a:ext>
            </a:extLst>
          </p:cNvPr>
          <p:cNvPicPr>
            <a:picLocks noGrp="1" noChangeAspect="1"/>
          </p:cNvPicPr>
          <p:nvPr>
            <p:ph idx="1"/>
          </p:nvPr>
        </p:nvPicPr>
        <p:blipFill>
          <a:blip r:embed="rId2"/>
          <a:stretch>
            <a:fillRect/>
          </a:stretch>
        </p:blipFill>
        <p:spPr>
          <a:xfrm>
            <a:off x="356532" y="1686624"/>
            <a:ext cx="7724775" cy="4686300"/>
          </a:xfrm>
          <a:prstGeom prst="rect">
            <a:avLst/>
          </a:prstGeom>
        </p:spPr>
      </p:pic>
    </p:spTree>
    <p:extLst>
      <p:ext uri="{BB962C8B-B14F-4D97-AF65-F5344CB8AC3E}">
        <p14:creationId xmlns:p14="http://schemas.microsoft.com/office/powerpoint/2010/main" val="1331494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3F8EB-D389-7D85-CF47-EB24BCD4EB09}"/>
              </a:ext>
            </a:extLst>
          </p:cNvPr>
          <p:cNvSpPr>
            <a:spLocks noGrp="1"/>
          </p:cNvSpPr>
          <p:nvPr>
            <p:ph type="title"/>
          </p:nvPr>
        </p:nvSpPr>
        <p:spPr>
          <a:xfrm>
            <a:off x="288098" y="620038"/>
            <a:ext cx="8536487" cy="945715"/>
          </a:xfrm>
        </p:spPr>
        <p:txBody>
          <a:bodyPr>
            <a:normAutofit/>
          </a:bodyPr>
          <a:lstStyle/>
          <a:p>
            <a:pPr>
              <a:lnSpc>
                <a:spcPct val="100000"/>
              </a:lnSpc>
            </a:pPr>
            <a:r>
              <a:rPr lang="en-ZA" sz="1800" b="1" dirty="0">
                <a:effectLst/>
                <a:latin typeface="Arial Narrow" panose="020B0606020202030204" pitchFamily="34" charset="0"/>
                <a:ea typeface="Calibri" panose="020F0502020204030204" pitchFamily="34" charset="0"/>
                <a:cs typeface="Arial" panose="020B0604020202020204" pitchFamily="34" charset="0"/>
              </a:rPr>
              <a:t>RT66-2025</a:t>
            </a:r>
            <a:r>
              <a:rPr lang="en-US" sz="1800" b="1" dirty="0">
                <a:latin typeface="Arial Narrow" panose="020B0606020202030204" pitchFamily="34" charset="0"/>
                <a:ea typeface="Calibri" panose="020F0502020204030204" pitchFamily="34" charset="0"/>
                <a:cs typeface="Arial" panose="020B0604020202020204" pitchFamily="34" charset="0"/>
              </a:rPr>
              <a:t>: </a:t>
            </a:r>
            <a:r>
              <a:rPr lang="en-ZA" sz="1800" dirty="0">
                <a:latin typeface="Arial Narrow" panose="020B0606020202030204" pitchFamily="34" charset="0"/>
                <a:cs typeface="Arial" panose="020B0604020202020204" pitchFamily="34" charset="0"/>
              </a:rPr>
              <a:t>SUPPLY AND DELIVERY OF TACTICAL AND CRIME SCENE EQUIPMENT TO THE STATE FOR THE PERIOD OF THIRTY-SIX (36) MONTHS</a:t>
            </a:r>
            <a:endParaRPr lang="en-ZA" sz="20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CB77D4-C469-AE3E-AC52-2128DB327906}"/>
                  </a:ext>
                </a:extLst>
              </p:cNvPr>
              <p:cNvSpPr>
                <a:spLocks noGrp="1"/>
              </p:cNvSpPr>
              <p:nvPr>
                <p:ph idx="1"/>
              </p:nvPr>
            </p:nvSpPr>
            <p:spPr/>
            <p:txBody>
              <a:bodyPr/>
              <a:lstStyle/>
              <a:p>
                <a:pPr marL="914400" lvl="2" indent="0" algn="just">
                  <a:lnSpc>
                    <a:spcPct val="150000"/>
                  </a:lnSpc>
                  <a:spcBef>
                    <a:spcPts val="600"/>
                  </a:spcBef>
                  <a:spcAft>
                    <a:spcPts val="600"/>
                  </a:spcAft>
                  <a:buNone/>
                </a:pPr>
                <a:r>
                  <a:rPr lang="en-ZA" sz="1600" b="1" u="sng" dirty="0">
                    <a:effectLst/>
                    <a:latin typeface="Arial Narrow" panose="020B0606020202030204" pitchFamily="34" charset="0"/>
                    <a:ea typeface="Calibri" panose="020F0502020204030204" pitchFamily="34" charset="0"/>
                    <a:cs typeface="Arial" panose="020B0604020202020204" pitchFamily="34" charset="0"/>
                  </a:rPr>
                  <a:t>Points Scored for Specific Goals</a:t>
                </a:r>
                <a:endParaRPr lang="en-ZA" sz="1600" dirty="0">
                  <a:effectLst/>
                  <a:latin typeface="Arial Narrow" panose="020B0606020202030204" pitchFamily="34" charset="0"/>
                  <a:ea typeface="Calibri" panose="020F0502020204030204" pitchFamily="34" charset="0"/>
                  <a:cs typeface="Arial" panose="020B0604020202020204" pitchFamily="34" charset="0"/>
                </a:endParaRPr>
              </a:p>
              <a:p>
                <a:pPr marL="1600200" lvl="3" indent="-228600" algn="just">
                  <a:lnSpc>
                    <a:spcPct val="150000"/>
                  </a:lnSpc>
                  <a:spcBef>
                    <a:spcPts val="600"/>
                  </a:spcBef>
                  <a:spcAft>
                    <a:spcPts val="600"/>
                  </a:spcAft>
                  <a:buFont typeface="Arial Narrow" panose="020B0606020202030204" pitchFamily="34" charset="0"/>
                  <a:buAutoNum type="arabicPeriod"/>
                  <a:tabLst>
                    <a:tab pos="540385" algn="l"/>
                  </a:tabLst>
                </a:pPr>
                <a:r>
                  <a:rPr lang="en-ZA" sz="1600" dirty="0">
                    <a:effectLst/>
                    <a:latin typeface="Arial Narrow" panose="020B0606020202030204" pitchFamily="34" charset="0"/>
                    <a:ea typeface="Calibri" panose="020F0502020204030204" pitchFamily="34" charset="0"/>
                    <a:cs typeface="Arial" panose="020B0604020202020204" pitchFamily="34" charset="0"/>
                  </a:rPr>
                  <a:t>The following formular will be used to calculate the points for price:</a:t>
                </a:r>
              </a:p>
              <a:p>
                <a:pPr marL="540385">
                  <a:lnSpc>
                    <a:spcPct val="150000"/>
                  </a:lnSpc>
                  <a:spcBef>
                    <a:spcPts val="600"/>
                  </a:spcBef>
                  <a:spcAft>
                    <a:spcPts val="600"/>
                  </a:spcAft>
                </a:pPr>
                <a14:m>
                  <m:oMath xmlns:m="http://schemas.openxmlformats.org/officeDocument/2006/math">
                    <m:r>
                      <a:rPr lang="en-ZA" sz="1600" i="1">
                        <a:effectLst/>
                        <a:latin typeface="Cambria Math" panose="02040503050406030204" pitchFamily="18" charset="0"/>
                        <a:ea typeface="Calibri" panose="020F0502020204030204" pitchFamily="34" charset="0"/>
                        <a:cs typeface="Arial" panose="020B0604020202020204" pitchFamily="34" charset="0"/>
                      </a:rPr>
                      <m:t>𝑃𝑆𝑆𝐺</m:t>
                    </m:r>
                    <m:r>
                      <a:rPr lang="en-ZA" sz="1600" i="1">
                        <a:effectLst/>
                        <a:latin typeface="Cambria Math" panose="02040503050406030204" pitchFamily="18" charset="0"/>
                        <a:ea typeface="Calibri" panose="020F0502020204030204" pitchFamily="34" charset="0"/>
                        <a:cs typeface="Arial" panose="020B0604020202020204" pitchFamily="34" charset="0"/>
                      </a:rPr>
                      <m:t>=</m:t>
                    </m:r>
                    <m:r>
                      <a:rPr lang="en-ZA" sz="1600" i="1">
                        <a:effectLst/>
                        <a:latin typeface="Cambria Math" panose="02040503050406030204" pitchFamily="18" charset="0"/>
                        <a:ea typeface="Calibri" panose="020F0502020204030204" pitchFamily="34" charset="0"/>
                        <a:cs typeface="Arial" panose="020B0604020202020204" pitchFamily="34" charset="0"/>
                      </a:rPr>
                      <m:t>𝑀𝑃𝐴</m:t>
                    </m:r>
                    <m:r>
                      <a:rPr lang="en-ZA" sz="1600" i="1">
                        <a:effectLst/>
                        <a:latin typeface="Cambria Math" panose="02040503050406030204" pitchFamily="18" charset="0"/>
                        <a:ea typeface="Calibri" panose="020F0502020204030204" pitchFamily="34" charset="0"/>
                        <a:cs typeface="Arial" panose="020B0604020202020204" pitchFamily="34" charset="0"/>
                      </a:rPr>
                      <m:t> </m:t>
                    </m:r>
                    <m:r>
                      <a:rPr lang="en-ZA" sz="1600" i="1">
                        <a:effectLst/>
                        <a:latin typeface="Cambria Math" panose="02040503050406030204" pitchFamily="18" charset="0"/>
                        <a:ea typeface="Calibri" panose="020F0502020204030204" pitchFamily="34" charset="0"/>
                        <a:cs typeface="Arial" panose="020B0604020202020204" pitchFamily="34" charset="0"/>
                      </a:rPr>
                      <m:t>𝑋</m:t>
                    </m:r>
                    <m:f>
                      <m:fPr>
                        <m:ctrlPr>
                          <a:rPr lang="en-ZA" sz="1600" i="1">
                            <a:effectLst/>
                            <a:latin typeface="Cambria Math" panose="02040503050406030204" pitchFamily="18" charset="0"/>
                            <a:ea typeface="Calibri" panose="020F0502020204030204" pitchFamily="34" charset="0"/>
                            <a:cs typeface="Arial" panose="020B0604020202020204" pitchFamily="34" charset="0"/>
                          </a:rPr>
                        </m:ctrlPr>
                      </m:fPr>
                      <m:num>
                        <m:r>
                          <a:rPr lang="en-ZA" sz="1600" i="1">
                            <a:effectLst/>
                            <a:latin typeface="Cambria Math" panose="02040503050406030204" pitchFamily="18" charset="0"/>
                            <a:ea typeface="Calibri" panose="020F0502020204030204" pitchFamily="34" charset="0"/>
                            <a:cs typeface="Arial" panose="020B0604020202020204" pitchFamily="34" charset="0"/>
                          </a:rPr>
                          <m:t>𝑃𝑂𝐸</m:t>
                        </m:r>
                      </m:num>
                      <m:den>
                        <m:r>
                          <a:rPr lang="en-ZA" sz="1600" i="1">
                            <a:effectLst/>
                            <a:latin typeface="Cambria Math" panose="02040503050406030204" pitchFamily="18" charset="0"/>
                            <a:ea typeface="Calibri" panose="020F0502020204030204" pitchFamily="34" charset="0"/>
                            <a:cs typeface="Arial" panose="020B0604020202020204" pitchFamily="34" charset="0"/>
                          </a:rPr>
                          <m:t>100</m:t>
                        </m:r>
                      </m:den>
                    </m:f>
                  </m:oMath>
                </a14:m>
                <a:endParaRPr lang="en-ZA" sz="1600" dirty="0">
                  <a:effectLst/>
                  <a:latin typeface="Arial Narrow" panose="020B0606020202030204" pitchFamily="34" charset="0"/>
                  <a:ea typeface="Calibri" panose="020F0502020204030204" pitchFamily="34" charset="0"/>
                  <a:cs typeface="Arial" panose="020B0604020202020204" pitchFamily="34" charset="0"/>
                </a:endParaRPr>
              </a:p>
              <a:p>
                <a:pPr marL="0" indent="0">
                  <a:lnSpc>
                    <a:spcPct val="150000"/>
                  </a:lnSpc>
                  <a:spcBef>
                    <a:spcPts val="600"/>
                  </a:spcBef>
                  <a:spcAft>
                    <a:spcPts val="600"/>
                  </a:spcAft>
                  <a:buNone/>
                </a:pPr>
                <a:r>
                  <a:rPr lang="en-ZA" sz="1600" dirty="0">
                    <a:effectLst/>
                    <a:latin typeface="Arial Narrow" panose="020B0606020202030204" pitchFamily="34" charset="0"/>
                    <a:ea typeface="Times New Roman" panose="02020603050405020304" pitchFamily="18" charset="0"/>
                    <a:cs typeface="Arial" panose="020B0604020202020204" pitchFamily="34" charset="0"/>
                  </a:rPr>
                  <a:t>Where,</a:t>
                </a:r>
                <a:endParaRPr lang="en-ZA" sz="1600" dirty="0">
                  <a:effectLst/>
                  <a:latin typeface="Arial Narrow" panose="020B0606020202030204" pitchFamily="34" charset="0"/>
                  <a:ea typeface="Calibri" panose="020F0502020204030204" pitchFamily="34" charset="0"/>
                  <a:cs typeface="Arial" panose="020B0604020202020204" pitchFamily="34" charset="0"/>
                </a:endParaRPr>
              </a:p>
              <a:p>
                <a:pPr marL="0" indent="0">
                  <a:lnSpc>
                    <a:spcPct val="150000"/>
                  </a:lnSpc>
                  <a:spcBef>
                    <a:spcPts val="600"/>
                  </a:spcBef>
                  <a:spcAft>
                    <a:spcPts val="600"/>
                  </a:spcAft>
                  <a:buNone/>
                </a:pPr>
                <a:r>
                  <a:rPr lang="en-ZA" sz="1600" dirty="0">
                    <a:effectLst/>
                    <a:latin typeface="Arial Narrow" panose="020B0606020202030204" pitchFamily="34" charset="0"/>
                    <a:ea typeface="Times New Roman" panose="02020603050405020304" pitchFamily="18" charset="0"/>
                    <a:cs typeface="Arial" panose="020B0604020202020204" pitchFamily="34" charset="0"/>
                  </a:rPr>
                  <a:t>PSSG 	= Points scored for specific goals</a:t>
                </a:r>
                <a:endParaRPr lang="en-ZA" sz="1600" dirty="0">
                  <a:effectLst/>
                  <a:latin typeface="Arial Narrow" panose="020B0606020202030204" pitchFamily="34" charset="0"/>
                  <a:ea typeface="Calibri" panose="020F0502020204030204" pitchFamily="34" charset="0"/>
                  <a:cs typeface="Arial" panose="020B0604020202020204" pitchFamily="34" charset="0"/>
                </a:endParaRPr>
              </a:p>
              <a:p>
                <a:pPr marL="0" indent="0">
                  <a:lnSpc>
                    <a:spcPct val="150000"/>
                  </a:lnSpc>
                  <a:spcBef>
                    <a:spcPts val="600"/>
                  </a:spcBef>
                  <a:spcAft>
                    <a:spcPts val="600"/>
                  </a:spcAft>
                  <a:buNone/>
                </a:pPr>
                <a:r>
                  <a:rPr lang="en-ZA" sz="1600" dirty="0">
                    <a:effectLst/>
                    <a:latin typeface="Arial Narrow" panose="020B0606020202030204" pitchFamily="34" charset="0"/>
                    <a:ea typeface="Times New Roman" panose="02020603050405020304" pitchFamily="18" charset="0"/>
                    <a:cs typeface="Arial" panose="020B0604020202020204" pitchFamily="34" charset="0"/>
                  </a:rPr>
                  <a:t>MPA	= Maximum points allocated for a specific goal</a:t>
                </a:r>
                <a:endParaRPr lang="en-ZA" sz="1600" dirty="0">
                  <a:effectLst/>
                  <a:latin typeface="Arial Narrow" panose="020B0606020202030204" pitchFamily="34" charset="0"/>
                  <a:ea typeface="Calibri" panose="020F0502020204030204" pitchFamily="34" charset="0"/>
                  <a:cs typeface="Arial" panose="020B0604020202020204" pitchFamily="34" charset="0"/>
                </a:endParaRPr>
              </a:p>
              <a:p>
                <a:pPr marL="0" indent="0">
                  <a:lnSpc>
                    <a:spcPct val="150000"/>
                  </a:lnSpc>
                  <a:spcBef>
                    <a:spcPts val="600"/>
                  </a:spcBef>
                  <a:spcAft>
                    <a:spcPts val="600"/>
                  </a:spcAft>
                  <a:buNone/>
                </a:pPr>
                <a:r>
                  <a:rPr lang="en-ZA" sz="1600" dirty="0">
                    <a:effectLst/>
                    <a:latin typeface="Arial Narrow" panose="020B0606020202030204" pitchFamily="34" charset="0"/>
                    <a:ea typeface="Times New Roman" panose="02020603050405020304" pitchFamily="18" charset="0"/>
                    <a:cs typeface="Arial" panose="020B0604020202020204" pitchFamily="34" charset="0"/>
                  </a:rPr>
                  <a:t>POE	= Percentage of equity ownership by an HDI</a:t>
                </a:r>
                <a:endParaRPr lang="en-ZA" sz="1600" dirty="0">
                  <a:effectLst/>
                  <a:latin typeface="Arial Narrow" panose="020B0606020202030204" pitchFamily="34" charset="0"/>
                  <a:ea typeface="Calibri" panose="020F0502020204030204" pitchFamily="34" charset="0"/>
                  <a:cs typeface="Arial" panose="020B0604020202020204" pitchFamily="34" charset="0"/>
                </a:endParaRPr>
              </a:p>
              <a:p>
                <a:endParaRPr lang="en-ZA" dirty="0"/>
              </a:p>
            </p:txBody>
          </p:sp>
        </mc:Choice>
        <mc:Fallback xmlns="">
          <p:sp>
            <p:nvSpPr>
              <p:cNvPr id="3" name="Content Placeholder 2">
                <a:extLst>
                  <a:ext uri="{FF2B5EF4-FFF2-40B4-BE49-F238E27FC236}">
                    <a16:creationId xmlns:a16="http://schemas.microsoft.com/office/drawing/2014/main" id="{A8CB77D4-C469-AE3E-AC52-2128DB327906}"/>
                  </a:ext>
                </a:extLst>
              </p:cNvPr>
              <p:cNvSpPr>
                <a:spLocks noGrp="1" noRot="1" noChangeAspect="1" noMove="1" noResize="1" noEditPoints="1" noAdjustHandles="1" noChangeArrowheads="1" noChangeShapeType="1" noTextEdit="1"/>
              </p:cNvSpPr>
              <p:nvPr>
                <p:ph idx="1"/>
              </p:nvPr>
            </p:nvSpPr>
            <p:spPr>
              <a:blipFill>
                <a:blip r:embed="rId2"/>
                <a:stretch>
                  <a:fillRect l="-357"/>
                </a:stretch>
              </a:blipFill>
            </p:spPr>
            <p:txBody>
              <a:bodyPr/>
              <a:lstStyle/>
              <a:p>
                <a:r>
                  <a:rPr lang="en-ZA">
                    <a:noFill/>
                  </a:rPr>
                  <a:t> </a:t>
                </a:r>
              </a:p>
            </p:txBody>
          </p:sp>
        </mc:Fallback>
      </mc:AlternateContent>
    </p:spTree>
    <p:extLst>
      <p:ext uri="{BB962C8B-B14F-4D97-AF65-F5344CB8AC3E}">
        <p14:creationId xmlns:p14="http://schemas.microsoft.com/office/powerpoint/2010/main" val="1603305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E04A-1C8C-B305-7EB8-A17C1C300B70}"/>
              </a:ext>
            </a:extLst>
          </p:cNvPr>
          <p:cNvSpPr>
            <a:spLocks noGrp="1"/>
          </p:cNvSpPr>
          <p:nvPr>
            <p:ph type="title"/>
          </p:nvPr>
        </p:nvSpPr>
        <p:spPr/>
        <p:txBody>
          <a:bodyPr>
            <a:normAutofit/>
          </a:bodyPr>
          <a:lstStyle/>
          <a:p>
            <a:pPr>
              <a:lnSpc>
                <a:spcPct val="100000"/>
              </a:lnSpc>
            </a:pPr>
            <a:r>
              <a:rPr lang="en-ZA" sz="1800" b="1" dirty="0">
                <a:effectLst/>
                <a:latin typeface="Arial Narrow" panose="020B0606020202030204" pitchFamily="34" charset="0"/>
                <a:ea typeface="Calibri" panose="020F0502020204030204" pitchFamily="34" charset="0"/>
                <a:cs typeface="Arial" panose="020B0604020202020204" pitchFamily="34" charset="0"/>
              </a:rPr>
              <a:t>RT66-2025</a:t>
            </a:r>
            <a:r>
              <a:rPr lang="en-US" sz="1800" b="1" dirty="0">
                <a:latin typeface="Arial Narrow" panose="020B0606020202030204" pitchFamily="34" charset="0"/>
                <a:ea typeface="Calibri" panose="020F0502020204030204" pitchFamily="34" charset="0"/>
                <a:cs typeface="Arial" panose="020B0604020202020204" pitchFamily="34" charset="0"/>
              </a:rPr>
              <a:t>: </a:t>
            </a:r>
            <a:r>
              <a:rPr lang="en-ZA" sz="1800" dirty="0">
                <a:latin typeface="Arial Narrow" panose="020B0606020202030204" pitchFamily="34" charset="0"/>
                <a:cs typeface="Arial" panose="020B0604020202020204" pitchFamily="34" charset="0"/>
              </a:rPr>
              <a:t>SUPPLY AND DELIVERY OF TACTICAL AND CRIME SCENE EQUIPMENT TO THE STATE FOR THE PERIOD OF THIRTY-SIX (36) MONTHS</a:t>
            </a:r>
            <a:endParaRPr lang="en-ZA" sz="1800" dirty="0"/>
          </a:p>
        </p:txBody>
      </p:sp>
      <p:sp>
        <p:nvSpPr>
          <p:cNvPr id="3" name="Content Placeholder 2">
            <a:extLst>
              <a:ext uri="{FF2B5EF4-FFF2-40B4-BE49-F238E27FC236}">
                <a16:creationId xmlns:a16="http://schemas.microsoft.com/office/drawing/2014/main" id="{BBB5B493-CC99-9A31-297F-82412EEC7431}"/>
              </a:ext>
            </a:extLst>
          </p:cNvPr>
          <p:cNvSpPr>
            <a:spLocks noGrp="1"/>
          </p:cNvSpPr>
          <p:nvPr>
            <p:ph idx="1"/>
          </p:nvPr>
        </p:nvSpPr>
        <p:spPr>
          <a:xfrm>
            <a:off x="215672" y="1845776"/>
            <a:ext cx="8536487" cy="4821665"/>
          </a:xfrm>
        </p:spPr>
        <p:txBody>
          <a:bodyPr>
            <a:normAutofit/>
          </a:bodyPr>
          <a:lstStyle/>
          <a:p>
            <a:endParaRPr lang="en-US"/>
          </a:p>
          <a:p>
            <a:endParaRPr lang="en-US"/>
          </a:p>
          <a:p>
            <a:endParaRPr lang="en-US"/>
          </a:p>
          <a:p>
            <a:endParaRPr lang="en-ZA" dirty="0"/>
          </a:p>
        </p:txBody>
      </p:sp>
      <p:pic>
        <p:nvPicPr>
          <p:cNvPr id="6" name="Picture 5">
            <a:extLst>
              <a:ext uri="{FF2B5EF4-FFF2-40B4-BE49-F238E27FC236}">
                <a16:creationId xmlns:a16="http://schemas.microsoft.com/office/drawing/2014/main" id="{624D77D9-7101-56D4-3125-3DC93D57681A}"/>
              </a:ext>
            </a:extLst>
          </p:cNvPr>
          <p:cNvPicPr>
            <a:picLocks noChangeAspect="1"/>
          </p:cNvPicPr>
          <p:nvPr/>
        </p:nvPicPr>
        <p:blipFill>
          <a:blip r:embed="rId2"/>
          <a:stretch>
            <a:fillRect/>
          </a:stretch>
        </p:blipFill>
        <p:spPr>
          <a:xfrm>
            <a:off x="528637" y="2148840"/>
            <a:ext cx="8086725" cy="4232910"/>
          </a:xfrm>
          <a:prstGeom prst="rect">
            <a:avLst/>
          </a:prstGeom>
        </p:spPr>
      </p:pic>
    </p:spTree>
    <p:extLst>
      <p:ext uri="{BB962C8B-B14F-4D97-AF65-F5344CB8AC3E}">
        <p14:creationId xmlns:p14="http://schemas.microsoft.com/office/powerpoint/2010/main" val="1131949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F0152-410B-5528-3753-E5EDD989B647}"/>
              </a:ext>
            </a:extLst>
          </p:cNvPr>
          <p:cNvSpPr>
            <a:spLocks noGrp="1"/>
          </p:cNvSpPr>
          <p:nvPr>
            <p:ph type="title"/>
          </p:nvPr>
        </p:nvSpPr>
        <p:spPr/>
        <p:txBody>
          <a:bodyPr>
            <a:normAutofit/>
          </a:bodyPr>
          <a:lstStyle/>
          <a:p>
            <a:r>
              <a:rPr lang="en-ZA" sz="2000" b="1" dirty="0">
                <a:effectLst/>
                <a:latin typeface="Arial Narrow" panose="020B0606020202030204" pitchFamily="34" charset="0"/>
                <a:ea typeface="Calibri" panose="020F0502020204030204" pitchFamily="34" charset="0"/>
                <a:cs typeface="Arial" panose="020B0604020202020204" pitchFamily="34" charset="0"/>
              </a:rPr>
              <a:t>RT66-2025</a:t>
            </a:r>
            <a:r>
              <a:rPr lang="en-US" sz="2000" b="1" dirty="0">
                <a:latin typeface="Arial Narrow" panose="020B0606020202030204" pitchFamily="34" charset="0"/>
                <a:ea typeface="Calibri" panose="020F0502020204030204" pitchFamily="34" charset="0"/>
                <a:cs typeface="Arial" panose="020B0604020202020204" pitchFamily="34" charset="0"/>
              </a:rPr>
              <a:t>: </a:t>
            </a:r>
            <a:r>
              <a:rPr lang="en-ZA" sz="2000" dirty="0">
                <a:latin typeface="Arial Narrow" panose="020B0606020202030204" pitchFamily="34" charset="0"/>
                <a:cs typeface="Arial" panose="020B0604020202020204" pitchFamily="34" charset="0"/>
              </a:rPr>
              <a:t>SUPPLY AND DELIVERY OF TACTICAL AND CRIME SCENE EQUIPMENT TO THE STATE FOR THE PERIOD OF THIRTY-SIX (36) MONTHS</a:t>
            </a:r>
            <a:endParaRPr lang="en-US" sz="2000" dirty="0"/>
          </a:p>
        </p:txBody>
      </p:sp>
      <p:sp>
        <p:nvSpPr>
          <p:cNvPr id="3" name="Content Placeholder 2">
            <a:extLst>
              <a:ext uri="{FF2B5EF4-FFF2-40B4-BE49-F238E27FC236}">
                <a16:creationId xmlns:a16="http://schemas.microsoft.com/office/drawing/2014/main" id="{7856A44E-65A9-9534-8663-42A58E9F70AE}"/>
              </a:ext>
            </a:extLst>
          </p:cNvPr>
          <p:cNvSpPr>
            <a:spLocks noGrp="1"/>
          </p:cNvSpPr>
          <p:nvPr>
            <p:ph idx="1"/>
          </p:nvPr>
        </p:nvSpPr>
        <p:spPr/>
        <p:txBody>
          <a:bodyPr/>
          <a:lstStyle/>
          <a:p>
            <a:r>
              <a:rPr lang="en-US" b="1" dirty="0">
                <a:solidFill>
                  <a:schemeClr val="bg1"/>
                </a:solidFill>
                <a:highlight>
                  <a:srgbClr val="800000"/>
                </a:highlight>
                <a:latin typeface="Arial Narrow" panose="020B0606020202030204" pitchFamily="34" charset="0"/>
              </a:rPr>
              <a:t>Group Series</a:t>
            </a:r>
          </a:p>
          <a:p>
            <a:r>
              <a:rPr lang="en-US" dirty="0">
                <a:latin typeface="Arial Narrow" panose="020B0606020202030204" pitchFamily="34" charset="0"/>
              </a:rPr>
              <a:t>Bidders must take note of group series items </a:t>
            </a:r>
          </a:p>
          <a:p>
            <a:r>
              <a:rPr lang="en-US" dirty="0">
                <a:solidFill>
                  <a:schemeClr val="bg1"/>
                </a:solidFill>
                <a:highlight>
                  <a:srgbClr val="800000"/>
                </a:highlight>
                <a:latin typeface="Arial Narrow" panose="020B0606020202030204" pitchFamily="34" charset="0"/>
              </a:rPr>
              <a:t>Requirements for group series items</a:t>
            </a:r>
          </a:p>
          <a:p>
            <a:pPr lvl="1">
              <a:buFont typeface="Wingdings" panose="05000000000000000000" pitchFamily="2" charset="2"/>
              <a:buChar char="§"/>
            </a:pPr>
            <a:r>
              <a:rPr lang="en-US" dirty="0">
                <a:latin typeface="Arial Narrow" panose="020B0606020202030204" pitchFamily="34" charset="0"/>
              </a:rPr>
              <a:t>Bidder must submit an offer for all items in a series.</a:t>
            </a:r>
          </a:p>
          <a:p>
            <a:pPr lvl="1">
              <a:buFont typeface="Wingdings" panose="05000000000000000000" pitchFamily="2" charset="2"/>
              <a:buChar char="§"/>
            </a:pPr>
            <a:r>
              <a:rPr lang="en-US" dirty="0">
                <a:latin typeface="Arial Narrow" panose="020B0606020202030204" pitchFamily="34" charset="0"/>
              </a:rPr>
              <a:t>All items must pass sample evaluation.</a:t>
            </a:r>
          </a:p>
          <a:p>
            <a:pPr lvl="1">
              <a:buFont typeface="Wingdings" panose="05000000000000000000" pitchFamily="2" charset="2"/>
              <a:buChar char="§"/>
            </a:pPr>
            <a:r>
              <a:rPr lang="en-US" dirty="0">
                <a:latin typeface="Arial Narrow" panose="020B0606020202030204" pitchFamily="34" charset="0"/>
              </a:rPr>
              <a:t>All items must be compatible/same brand in a series.</a:t>
            </a:r>
          </a:p>
        </p:txBody>
      </p:sp>
    </p:spTree>
    <p:extLst>
      <p:ext uri="{BB962C8B-B14F-4D97-AF65-F5344CB8AC3E}">
        <p14:creationId xmlns:p14="http://schemas.microsoft.com/office/powerpoint/2010/main" val="4199536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4A76E-9DB4-9702-3DD7-4B708F9DB085}"/>
              </a:ext>
            </a:extLst>
          </p:cNvPr>
          <p:cNvSpPr>
            <a:spLocks noGrp="1"/>
          </p:cNvSpPr>
          <p:nvPr>
            <p:ph type="title"/>
          </p:nvPr>
        </p:nvSpPr>
        <p:spPr/>
        <p:txBody>
          <a:bodyPr>
            <a:normAutofit/>
          </a:bodyPr>
          <a:lstStyle/>
          <a:p>
            <a:r>
              <a:rPr lang="en-ZA" sz="2000" b="1" dirty="0">
                <a:effectLst/>
                <a:latin typeface="Arial Narrow" panose="020B0606020202030204" pitchFamily="34" charset="0"/>
                <a:ea typeface="Calibri" panose="020F0502020204030204" pitchFamily="34" charset="0"/>
                <a:cs typeface="Arial" panose="020B0604020202020204" pitchFamily="34" charset="0"/>
              </a:rPr>
              <a:t>RT66-2025</a:t>
            </a:r>
            <a:r>
              <a:rPr lang="en-US" sz="2000" b="1" dirty="0">
                <a:latin typeface="Arial Narrow" panose="020B0606020202030204" pitchFamily="34" charset="0"/>
                <a:ea typeface="Calibri" panose="020F0502020204030204" pitchFamily="34" charset="0"/>
                <a:cs typeface="Arial" panose="020B0604020202020204" pitchFamily="34" charset="0"/>
              </a:rPr>
              <a:t>: </a:t>
            </a:r>
            <a:r>
              <a:rPr lang="en-ZA" sz="2000" dirty="0">
                <a:latin typeface="Arial Narrow" panose="020B0606020202030204" pitchFamily="34" charset="0"/>
                <a:cs typeface="Arial" panose="020B0604020202020204" pitchFamily="34" charset="0"/>
              </a:rPr>
              <a:t>SUPPLY AND DELIVERY OF TACTICAL AND CRIME SCENE EQUIPMENT TO THE STATE FOR THE PERIOD OF THIRTY-SIX (36) MONTHS</a:t>
            </a:r>
            <a:endParaRPr lang="en-US" sz="2000" dirty="0"/>
          </a:p>
        </p:txBody>
      </p:sp>
      <p:sp>
        <p:nvSpPr>
          <p:cNvPr id="3" name="Content Placeholder 2">
            <a:extLst>
              <a:ext uri="{FF2B5EF4-FFF2-40B4-BE49-F238E27FC236}">
                <a16:creationId xmlns:a16="http://schemas.microsoft.com/office/drawing/2014/main" id="{277D9CED-6113-0EBD-C20D-4D0962BAA89A}"/>
              </a:ext>
            </a:extLst>
          </p:cNvPr>
          <p:cNvSpPr>
            <a:spLocks noGrp="1"/>
          </p:cNvSpPr>
          <p:nvPr>
            <p:ph idx="1"/>
          </p:nvPr>
        </p:nvSpPr>
        <p:spPr/>
        <p:txBody>
          <a:bodyPr>
            <a:normAutofit/>
          </a:bodyPr>
          <a:lstStyle/>
          <a:p>
            <a:pPr marL="0" indent="0">
              <a:buNone/>
            </a:pPr>
            <a:r>
              <a:rPr lang="en-US" sz="1800" dirty="0">
                <a:solidFill>
                  <a:schemeClr val="bg1"/>
                </a:solidFill>
                <a:highlight>
                  <a:srgbClr val="800000"/>
                </a:highlight>
                <a:latin typeface="Arial Narrow" panose="020B0606020202030204" pitchFamily="34" charset="0"/>
              </a:rPr>
              <a:t>CONTRACT PRICE ADJUSTMENT</a:t>
            </a:r>
          </a:p>
          <a:p>
            <a:r>
              <a:rPr lang="en-US" sz="1800" dirty="0">
                <a:latin typeface="Arial Narrow" panose="020B0606020202030204" pitchFamily="34" charset="0"/>
              </a:rPr>
              <a:t>Bidders are required to take note of paragraph13</a:t>
            </a:r>
          </a:p>
          <a:p>
            <a:r>
              <a:rPr lang="en-US" sz="1800" dirty="0">
                <a:latin typeface="Arial Narrow" panose="020B0606020202030204" pitchFamily="34" charset="0"/>
              </a:rPr>
              <a:t>Price adjustment periods – Yearly</a:t>
            </a:r>
          </a:p>
          <a:p>
            <a:r>
              <a:rPr lang="en-US" sz="1800" dirty="0">
                <a:latin typeface="Arial Narrow" panose="020B0606020202030204" pitchFamily="34" charset="0"/>
              </a:rPr>
              <a:t>Dates : Table 9 on page 32</a:t>
            </a:r>
          </a:p>
          <a:p>
            <a:r>
              <a:rPr lang="en-US" sz="1800" dirty="0">
                <a:latin typeface="Arial Narrow" panose="020B0606020202030204" pitchFamily="34" charset="0"/>
              </a:rPr>
              <a:t>Price adjustment will only be effective once it is approved.</a:t>
            </a:r>
          </a:p>
          <a:p>
            <a:r>
              <a:rPr lang="en-US" sz="1800" dirty="0">
                <a:latin typeface="Arial Narrow" panose="020B0606020202030204" pitchFamily="34" charset="0"/>
              </a:rPr>
              <a:t>Price adjustment is not automatic therefore bidders must apply for price adjustment and </a:t>
            </a:r>
            <a:r>
              <a:rPr lang="en-US" sz="1800" dirty="0" err="1">
                <a:latin typeface="Arial Narrow" panose="020B0606020202030204" pitchFamily="34" charset="0"/>
              </a:rPr>
              <a:t>attache</a:t>
            </a:r>
            <a:r>
              <a:rPr lang="en-US" sz="1800" dirty="0">
                <a:latin typeface="Arial Narrow" panose="020B0606020202030204" pitchFamily="34" charset="0"/>
              </a:rPr>
              <a:t> the necessary documents as per Table 8 on page 31</a:t>
            </a:r>
          </a:p>
          <a:p>
            <a:pPr marL="0" indent="0">
              <a:buNone/>
            </a:pPr>
            <a:endParaRPr lang="en-US" sz="1800" dirty="0">
              <a:solidFill>
                <a:schemeClr val="bg1"/>
              </a:solidFill>
              <a:highlight>
                <a:srgbClr val="800000"/>
              </a:highlight>
              <a:latin typeface="Arial Narrow" panose="020B0606020202030204" pitchFamily="34" charset="0"/>
            </a:endParaRPr>
          </a:p>
        </p:txBody>
      </p:sp>
    </p:spTree>
    <p:extLst>
      <p:ext uri="{BB962C8B-B14F-4D97-AF65-F5344CB8AC3E}">
        <p14:creationId xmlns:p14="http://schemas.microsoft.com/office/powerpoint/2010/main" val="1126463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F721-4686-664A-BFF5-21DC14D7AC16}"/>
              </a:ext>
            </a:extLst>
          </p:cNvPr>
          <p:cNvSpPr>
            <a:spLocks noGrp="1"/>
          </p:cNvSpPr>
          <p:nvPr>
            <p:ph type="title"/>
          </p:nvPr>
        </p:nvSpPr>
        <p:spPr/>
        <p:txBody>
          <a:bodyPr>
            <a:normAutofit/>
          </a:bodyPr>
          <a:lstStyle/>
          <a:p>
            <a:pPr>
              <a:lnSpc>
                <a:spcPct val="100000"/>
              </a:lnSpc>
            </a:pPr>
            <a:r>
              <a:rPr lang="en-ZA" sz="1800" b="1" dirty="0">
                <a:effectLst/>
                <a:latin typeface="Arial Narrow" panose="020B0606020202030204" pitchFamily="34" charset="0"/>
                <a:ea typeface="Calibri" panose="020F0502020204030204" pitchFamily="34" charset="0"/>
                <a:cs typeface="Arial" panose="020B0604020202020204" pitchFamily="34" charset="0"/>
              </a:rPr>
              <a:t>RT66-2025</a:t>
            </a:r>
            <a:r>
              <a:rPr lang="en-US" sz="1800" b="1" dirty="0">
                <a:latin typeface="Arial Narrow" panose="020B0606020202030204" pitchFamily="34" charset="0"/>
                <a:ea typeface="Calibri" panose="020F0502020204030204" pitchFamily="34" charset="0"/>
                <a:cs typeface="Arial" panose="020B0604020202020204" pitchFamily="34" charset="0"/>
              </a:rPr>
              <a:t>: </a:t>
            </a:r>
            <a:r>
              <a:rPr lang="en-ZA" sz="1800" dirty="0">
                <a:latin typeface="Arial Narrow" panose="020B0606020202030204" pitchFamily="34" charset="0"/>
                <a:cs typeface="Arial" panose="020B0604020202020204" pitchFamily="34" charset="0"/>
              </a:rPr>
              <a:t>SUPPLY AND DELIVERY OF TACTICAL AND CRIME SCENE EQUIPMENT TO THE STATE FOR THE PERIOD OF THIRTY-SIX (36) MONTHS</a:t>
            </a:r>
            <a:endParaRPr lang="en-ZA" dirty="0"/>
          </a:p>
        </p:txBody>
      </p:sp>
      <p:sp>
        <p:nvSpPr>
          <p:cNvPr id="3" name="Content Placeholder 2">
            <a:extLst>
              <a:ext uri="{FF2B5EF4-FFF2-40B4-BE49-F238E27FC236}">
                <a16:creationId xmlns:a16="http://schemas.microsoft.com/office/drawing/2014/main" id="{F5B63637-F155-32AD-0AD4-8C208AD2CD87}"/>
              </a:ext>
            </a:extLst>
          </p:cNvPr>
          <p:cNvSpPr>
            <a:spLocks noGrp="1"/>
          </p:cNvSpPr>
          <p:nvPr>
            <p:ph idx="1"/>
          </p:nvPr>
        </p:nvSpPr>
        <p:spPr/>
        <p:txBody>
          <a:bodyPr>
            <a:normAutofit fontScale="92500" lnSpcReduction="10000"/>
          </a:bodyPr>
          <a:lstStyle/>
          <a:p>
            <a:pPr marL="114300" indent="0" algn="just">
              <a:lnSpc>
                <a:spcPct val="150000"/>
              </a:lnSpc>
              <a:spcBef>
                <a:spcPts val="600"/>
              </a:spcBef>
              <a:spcAft>
                <a:spcPts val="600"/>
              </a:spcAft>
              <a:buNone/>
            </a:pPr>
            <a:r>
              <a:rPr lang="en-ZA" sz="2400" b="1" dirty="0">
                <a:latin typeface="Arial Narrow" panose="020B0606020202030204" pitchFamily="34" charset="0"/>
              </a:rPr>
              <a:t>8</a:t>
            </a:r>
            <a:r>
              <a:rPr lang="en-ZA" sz="2400" b="1" dirty="0"/>
              <a:t>. </a:t>
            </a:r>
            <a:r>
              <a:rPr lang="en-ZA" sz="1900" b="1" dirty="0">
                <a:latin typeface="Arial Narrow" panose="020B0606020202030204" pitchFamily="34" charset="0"/>
              </a:rPr>
              <a:t>TERMS AND CONDITIONS </a:t>
            </a:r>
            <a:endParaRPr lang="en-US" sz="1900" b="1" dirty="0">
              <a:latin typeface="Arial Narrow" panose="020B0606020202030204" pitchFamily="34" charset="0"/>
            </a:endParaRPr>
          </a:p>
          <a:p>
            <a:pPr marL="0" indent="0">
              <a:buNone/>
            </a:pPr>
            <a:r>
              <a:rPr lang="en-US" sz="1900" b="1" dirty="0">
                <a:latin typeface="Arial Narrow" panose="020B0606020202030204" pitchFamily="34" charset="0"/>
              </a:rPr>
              <a:t>Counter Conditions</a:t>
            </a:r>
          </a:p>
          <a:p>
            <a:r>
              <a:rPr lang="en-US" sz="1900" dirty="0">
                <a:latin typeface="Arial Narrow" panose="020B0606020202030204" pitchFamily="34" charset="0"/>
              </a:rPr>
              <a:t>Bidders’ attention is drawn to the fact that amendments to any of the bid conditions or setting of counter conditions by bidders may result in the invalidation of such bids.</a:t>
            </a:r>
          </a:p>
          <a:p>
            <a:r>
              <a:rPr lang="en-US" sz="1900" dirty="0">
                <a:latin typeface="Arial Narrow" panose="020B0606020202030204" pitchFamily="34" charset="0"/>
              </a:rPr>
              <a:t>The National Treasury reserves the right to change or supplement any information or to issue any addendum to this bid before the closing date and time. The National Treasury and its officers, employees and advisors will not be liable in connection with either the exercise of, or failure to exercise this right.</a:t>
            </a:r>
          </a:p>
          <a:p>
            <a:r>
              <a:rPr lang="en-US" sz="1900" dirty="0">
                <a:latin typeface="Arial Narrow" panose="020B0606020202030204" pitchFamily="34" charset="0"/>
              </a:rPr>
              <a:t>If the National Treasury exercises its right to change or supplement information in terms of the above clause, it may seek amended bid documents from all bidders.</a:t>
            </a:r>
          </a:p>
          <a:p>
            <a:pPr marL="0" indent="0">
              <a:buNone/>
            </a:pPr>
            <a:r>
              <a:rPr lang="en-US" sz="1900" b="1" dirty="0">
                <a:latin typeface="Arial Narrow" panose="020B0606020202030204" pitchFamily="34" charset="0"/>
              </a:rPr>
              <a:t>Fronting</a:t>
            </a:r>
          </a:p>
          <a:p>
            <a:r>
              <a:rPr lang="en-US" sz="1900" dirty="0">
                <a:latin typeface="Arial Narrow" panose="020B0606020202030204" pitchFamily="34" charset="0"/>
              </a:rPr>
              <a:t>The National Treasury supports the spirit of broad based black economic empowerment and recognizes that real empowerment can only be achieved through individuals and businesses conducting themselves in accordance with the Constitution and in an honest, fair, equitable, transparent, and legally compliant manner. Against this background the National Treasury does not support any form of fronting.</a:t>
            </a:r>
          </a:p>
          <a:p>
            <a:endParaRPr lang="en-ZA" dirty="0"/>
          </a:p>
        </p:txBody>
      </p:sp>
    </p:spTree>
    <p:extLst>
      <p:ext uri="{BB962C8B-B14F-4D97-AF65-F5344CB8AC3E}">
        <p14:creationId xmlns:p14="http://schemas.microsoft.com/office/powerpoint/2010/main" val="4131905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120" y="463138"/>
            <a:ext cx="8536487" cy="1631957"/>
          </a:xfrm>
        </p:spPr>
        <p:txBody>
          <a:bodyPr>
            <a:noAutofit/>
          </a:bodyPr>
          <a:lstStyle/>
          <a:p>
            <a:pPr>
              <a:lnSpc>
                <a:spcPct val="150000"/>
              </a:lnSpc>
              <a:spcBef>
                <a:spcPts val="600"/>
              </a:spcBef>
              <a:spcAft>
                <a:spcPts val="600"/>
              </a:spcAft>
              <a:tabLst>
                <a:tab pos="1428750" algn="l"/>
              </a:tabLst>
            </a:pPr>
            <a:br>
              <a:rPr lang="en-GB" sz="1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br>
            <a:br>
              <a:rPr lang="en-GB" sz="1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br>
            <a:br>
              <a:rPr lang="en-GB" sz="1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br>
            <a:r>
              <a:rPr lang="en-ZA" sz="1800" b="1" dirty="0">
                <a:effectLst/>
                <a:latin typeface="Arial Narrow" panose="020B0606020202030204" pitchFamily="34" charset="0"/>
                <a:ea typeface="Calibri" panose="020F0502020204030204" pitchFamily="34" charset="0"/>
                <a:cs typeface="Arial" panose="020B0604020202020204" pitchFamily="34" charset="0"/>
              </a:rPr>
              <a:t>RT66-2025</a:t>
            </a:r>
            <a:r>
              <a:rPr lang="en-US" sz="1800" b="1" dirty="0">
                <a:latin typeface="Arial Narrow" panose="020B0606020202030204" pitchFamily="34" charset="0"/>
                <a:ea typeface="Calibri" panose="020F0502020204030204" pitchFamily="34" charset="0"/>
                <a:cs typeface="Arial" panose="020B0604020202020204" pitchFamily="34" charset="0"/>
              </a:rPr>
              <a:t>: </a:t>
            </a:r>
            <a:r>
              <a:rPr lang="en-ZA" sz="1800" b="1" dirty="0">
                <a:effectLst/>
                <a:latin typeface="Arial Narrow" panose="020B0606020202030204" pitchFamily="34" charset="0"/>
                <a:ea typeface="Calibri" panose="020F0502020204030204" pitchFamily="34" charset="0"/>
                <a:cs typeface="Arial" panose="020B0604020202020204" pitchFamily="34" charset="0"/>
              </a:rPr>
              <a:t>SUPPLY AND DELIVERY OF </a:t>
            </a:r>
            <a:r>
              <a:rPr lang="en-ZA"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TACTICAL AND CRIME SCENE EQUIPMENT TO THE STATE</a:t>
            </a:r>
            <a:r>
              <a:rPr lang="en-ZA" sz="1800" b="1" dirty="0">
                <a:effectLst/>
                <a:latin typeface="Arial Narrow" panose="020B0606020202030204" pitchFamily="34" charset="0"/>
                <a:ea typeface="Calibri" panose="020F0502020204030204" pitchFamily="34" charset="0"/>
                <a:cs typeface="Arial" panose="020B0604020202020204" pitchFamily="34" charset="0"/>
              </a:rPr>
              <a:t> FOR THE PERIOD OF THIRTY-SIX (36) MONTHS</a:t>
            </a:r>
            <a:br>
              <a:rPr lang="en-ZA" sz="1800" dirty="0">
                <a:effectLst/>
                <a:latin typeface="Arial Narrow" panose="020B0606020202030204" pitchFamily="34" charset="0"/>
                <a:ea typeface="Calibri" panose="020F0502020204030204" pitchFamily="34" charset="0"/>
                <a:cs typeface="Arial" panose="020B0604020202020204" pitchFamily="34" charset="0"/>
              </a:rPr>
            </a:br>
            <a:br>
              <a:rPr lang="en-US" sz="1800" dirty="0">
                <a:effectLst/>
                <a:latin typeface="Arial Narrow" panose="020B0606020202030204" pitchFamily="34" charset="0"/>
                <a:ea typeface="Calibri" panose="020F0502020204030204" pitchFamily="34" charset="0"/>
                <a:cs typeface="Arial" panose="020B0604020202020204" pitchFamily="34" charset="0"/>
              </a:rPr>
            </a:br>
            <a:br>
              <a:rPr lang="en-ZA" sz="1800" dirty="0">
                <a:effectLst/>
                <a:latin typeface="Arial Narrow" panose="020B0606020202030204" pitchFamily="34" charset="0"/>
                <a:ea typeface="Calibri" panose="020F0502020204030204" pitchFamily="34" charset="0"/>
                <a:cs typeface="Arial" panose="020B0604020202020204" pitchFamily="34" charset="0"/>
              </a:rPr>
            </a:br>
            <a:br>
              <a:rPr kumimoji="0" lang="en-US" sz="1800" b="1"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Arial" panose="020B0604020202020204" pitchFamily="34" charset="0"/>
              </a:rPr>
            </a:br>
            <a:br>
              <a:rPr kumimoji="0" lang="en-ZA" sz="11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Arial" panose="020B0604020202020204" pitchFamily="34" charset="0"/>
              </a:rPr>
            </a:br>
            <a:br>
              <a:rPr lang="en-ZA" sz="1400" dirty="0">
                <a:effectLst/>
                <a:latin typeface="Arial Narrow" panose="020B0606020202030204" pitchFamily="34" charset="0"/>
                <a:ea typeface="Calibri" panose="020F0502020204030204" pitchFamily="34" charset="0"/>
                <a:cs typeface="Arial" panose="020B0604020202020204" pitchFamily="34" charset="0"/>
              </a:rPr>
            </a:br>
            <a:endParaRPr lang="en-US" sz="2000" dirty="0">
              <a:latin typeface="Arial Narrow" panose="020B0606020202030204" pitchFamily="34" charset="0"/>
            </a:endParaRPr>
          </a:p>
        </p:txBody>
      </p:sp>
      <p:sp>
        <p:nvSpPr>
          <p:cNvPr id="3" name="Content Placeholder 2"/>
          <p:cNvSpPr>
            <a:spLocks noGrp="1"/>
          </p:cNvSpPr>
          <p:nvPr>
            <p:ph idx="1"/>
          </p:nvPr>
        </p:nvSpPr>
        <p:spPr/>
        <p:txBody>
          <a:bodyPr>
            <a:normAutofit/>
          </a:bodyPr>
          <a:lstStyle/>
          <a:p>
            <a:pPr marL="0" indent="0">
              <a:buNone/>
            </a:pPr>
            <a:r>
              <a:rPr lang="en-GB" sz="1800" b="1" dirty="0">
                <a:latin typeface="Arial Narrow" panose="020B0606020202030204" pitchFamily="34" charset="0"/>
              </a:rPr>
              <a:t>AGENDA</a:t>
            </a:r>
          </a:p>
          <a:p>
            <a:r>
              <a:rPr lang="en-GB" sz="1800" dirty="0">
                <a:latin typeface="Arial Narrow" panose="020B0606020202030204" pitchFamily="34" charset="0"/>
              </a:rPr>
              <a:t>1. Opening, welcome and Introductions</a:t>
            </a:r>
          </a:p>
          <a:p>
            <a:r>
              <a:rPr lang="en-GB" sz="1800" dirty="0">
                <a:latin typeface="Arial Narrow" panose="020B0606020202030204" pitchFamily="34" charset="0"/>
              </a:rPr>
              <a:t>2. Purpose of the RFP</a:t>
            </a:r>
          </a:p>
          <a:p>
            <a:r>
              <a:rPr lang="en-GB" sz="1800" dirty="0">
                <a:latin typeface="Arial Narrow" panose="020B0606020202030204" pitchFamily="34" charset="0"/>
              </a:rPr>
              <a:t>3. Duration of the Contract </a:t>
            </a:r>
          </a:p>
          <a:p>
            <a:r>
              <a:rPr lang="en-GB" sz="1800" dirty="0">
                <a:latin typeface="Arial Narrow" panose="020B0606020202030204" pitchFamily="34" charset="0"/>
              </a:rPr>
              <a:t>4.  Bid Timelines</a:t>
            </a:r>
          </a:p>
          <a:p>
            <a:r>
              <a:rPr lang="en-GB" sz="1800" dirty="0">
                <a:latin typeface="Arial Narrow" panose="020B0606020202030204" pitchFamily="34" charset="0"/>
              </a:rPr>
              <a:t>5.  How to access the Tender Document</a:t>
            </a:r>
          </a:p>
          <a:p>
            <a:r>
              <a:rPr lang="en-GB" sz="1800" dirty="0">
                <a:latin typeface="Arial Narrow" panose="020B0606020202030204" pitchFamily="34" charset="0"/>
              </a:rPr>
              <a:t>6.  Technical Specification and Scope of Work</a:t>
            </a:r>
          </a:p>
          <a:p>
            <a:r>
              <a:rPr lang="en-GB" sz="1800" dirty="0">
                <a:latin typeface="Arial Narrow" panose="020B0606020202030204" pitchFamily="34" charset="0"/>
              </a:rPr>
              <a:t>7. Evaluation Criteria as per SCC</a:t>
            </a:r>
          </a:p>
          <a:p>
            <a:r>
              <a:rPr lang="en-GB" sz="1800" dirty="0">
                <a:latin typeface="Arial Narrow" panose="020B0606020202030204" pitchFamily="34" charset="0"/>
              </a:rPr>
              <a:t>8 Terms and Conditions </a:t>
            </a:r>
          </a:p>
          <a:p>
            <a:r>
              <a:rPr lang="en-GB" sz="1800" dirty="0">
                <a:latin typeface="Arial Narrow" panose="020B0606020202030204" pitchFamily="34" charset="0"/>
              </a:rPr>
              <a:t>9. Sample Evaluation</a:t>
            </a:r>
          </a:p>
          <a:p>
            <a:r>
              <a:rPr lang="en-GB" sz="1800" dirty="0">
                <a:latin typeface="Arial Narrow" panose="020B0606020202030204" pitchFamily="34" charset="0"/>
              </a:rPr>
              <a:t>10. Question and Answers</a:t>
            </a:r>
          </a:p>
          <a:p>
            <a:r>
              <a:rPr lang="en-ZA" sz="1800" dirty="0">
                <a:latin typeface="Arial Narrow" panose="020B0606020202030204" pitchFamily="34" charset="0"/>
              </a:rPr>
              <a:t>11. Closure </a:t>
            </a:r>
            <a:endParaRPr lang="en-GB" sz="1800" dirty="0">
              <a:latin typeface="Arial Narrow" panose="020B0606020202030204" pitchFamily="34" charset="0"/>
            </a:endParaRPr>
          </a:p>
          <a:p>
            <a:endParaRPr lang="en-US" dirty="0"/>
          </a:p>
        </p:txBody>
      </p:sp>
    </p:spTree>
    <p:extLst>
      <p:ext uri="{BB962C8B-B14F-4D97-AF65-F5344CB8AC3E}">
        <p14:creationId xmlns:p14="http://schemas.microsoft.com/office/powerpoint/2010/main" val="139561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F721-4686-664A-BFF5-21DC14D7AC16}"/>
              </a:ext>
            </a:extLst>
          </p:cNvPr>
          <p:cNvSpPr>
            <a:spLocks noGrp="1"/>
          </p:cNvSpPr>
          <p:nvPr>
            <p:ph type="title"/>
          </p:nvPr>
        </p:nvSpPr>
        <p:spPr>
          <a:xfrm>
            <a:off x="442008" y="620038"/>
            <a:ext cx="8536487" cy="945715"/>
          </a:xfrm>
        </p:spPr>
        <p:txBody>
          <a:bodyPr>
            <a:normAutofit/>
          </a:bodyPr>
          <a:lstStyle/>
          <a:p>
            <a:pPr>
              <a:lnSpc>
                <a:spcPct val="100000"/>
              </a:lnSpc>
            </a:pPr>
            <a:r>
              <a:rPr lang="en-ZA" sz="1800" b="1" dirty="0">
                <a:effectLst/>
                <a:latin typeface="Arial Narrow" panose="020B0606020202030204" pitchFamily="34" charset="0"/>
                <a:ea typeface="Calibri" panose="020F0502020204030204" pitchFamily="34" charset="0"/>
                <a:cs typeface="Arial" panose="020B0604020202020204" pitchFamily="34" charset="0"/>
              </a:rPr>
              <a:t>RT66-2025</a:t>
            </a:r>
            <a:r>
              <a:rPr lang="en-US" sz="1800" b="1" dirty="0">
                <a:latin typeface="Arial Narrow" panose="020B0606020202030204" pitchFamily="34" charset="0"/>
                <a:ea typeface="Calibri" panose="020F0502020204030204" pitchFamily="34" charset="0"/>
                <a:cs typeface="Arial" panose="020B0604020202020204" pitchFamily="34" charset="0"/>
              </a:rPr>
              <a:t>: </a:t>
            </a:r>
            <a:r>
              <a:rPr lang="en-ZA" sz="1800" dirty="0">
                <a:latin typeface="Arial Narrow" panose="020B0606020202030204" pitchFamily="34" charset="0"/>
                <a:cs typeface="Arial" panose="020B0604020202020204" pitchFamily="34" charset="0"/>
              </a:rPr>
              <a:t>SUPPLY AND DELIVERY OF TACTICAL AND CRIME SCENE EQUIPMENT TO THE STATE FOR THE PERIOD OF THIRTY-SIX (36) MONTHS</a:t>
            </a:r>
            <a:endParaRPr lang="en-ZA" dirty="0"/>
          </a:p>
        </p:txBody>
      </p:sp>
      <p:sp>
        <p:nvSpPr>
          <p:cNvPr id="3" name="Content Placeholder 2">
            <a:extLst>
              <a:ext uri="{FF2B5EF4-FFF2-40B4-BE49-F238E27FC236}">
                <a16:creationId xmlns:a16="http://schemas.microsoft.com/office/drawing/2014/main" id="{F5B63637-F155-32AD-0AD4-8C208AD2CD87}"/>
              </a:ext>
            </a:extLst>
          </p:cNvPr>
          <p:cNvSpPr>
            <a:spLocks noGrp="1"/>
          </p:cNvSpPr>
          <p:nvPr>
            <p:ph idx="1"/>
          </p:nvPr>
        </p:nvSpPr>
        <p:spPr>
          <a:xfrm>
            <a:off x="288099" y="1461408"/>
            <a:ext cx="8536487" cy="5185882"/>
          </a:xfrm>
        </p:spPr>
        <p:txBody>
          <a:bodyPr>
            <a:normAutofit/>
          </a:bodyPr>
          <a:lstStyle/>
          <a:p>
            <a:pPr marL="0" indent="0">
              <a:buNone/>
            </a:pPr>
            <a:r>
              <a:rPr lang="en-US" b="1" dirty="0">
                <a:latin typeface="Arial Narrow" panose="020B0606020202030204" pitchFamily="34" charset="0"/>
              </a:rPr>
              <a:t>Right Of Award</a:t>
            </a:r>
          </a:p>
          <a:p>
            <a:pPr marL="0" indent="0">
              <a:buNone/>
            </a:pPr>
            <a:r>
              <a:rPr lang="en-US" b="1" dirty="0">
                <a:latin typeface="Arial Narrow" panose="020B0606020202030204" pitchFamily="34" charset="0"/>
              </a:rPr>
              <a:t>The State reserves its following rights -:</a:t>
            </a:r>
          </a:p>
          <a:p>
            <a:r>
              <a:rPr lang="en-US" sz="1900" dirty="0">
                <a:latin typeface="Arial Narrow" panose="020B0606020202030204" pitchFamily="34" charset="0"/>
              </a:rPr>
              <a:t>To award the bid in part or in full,</a:t>
            </a:r>
          </a:p>
          <a:p>
            <a:r>
              <a:rPr lang="en-US" sz="1900" dirty="0">
                <a:latin typeface="Arial Narrow" panose="020B0606020202030204" pitchFamily="34" charset="0"/>
              </a:rPr>
              <a:t>Not to make any award in this bid or accept any bids submitted,</a:t>
            </a:r>
          </a:p>
          <a:p>
            <a:r>
              <a:rPr lang="en-US" sz="1900" dirty="0">
                <a:latin typeface="Arial Narrow" panose="020B0606020202030204" pitchFamily="34" charset="0"/>
              </a:rPr>
              <a:t>Request further technical information from any bidder after the closing date,</a:t>
            </a:r>
          </a:p>
          <a:p>
            <a:r>
              <a:rPr lang="en-US" sz="1900" dirty="0">
                <a:latin typeface="Arial Narrow" panose="020B0606020202030204" pitchFamily="34" charset="0"/>
              </a:rPr>
              <a:t>Verify information and documentation of the bidder(s),</a:t>
            </a:r>
          </a:p>
          <a:p>
            <a:r>
              <a:rPr lang="en-US" sz="1900" dirty="0">
                <a:latin typeface="Arial Narrow" panose="020B0606020202030204" pitchFamily="34" charset="0"/>
              </a:rPr>
              <a:t>Not to accept any of the bids submitted,</a:t>
            </a:r>
          </a:p>
          <a:p>
            <a:r>
              <a:rPr lang="en-US" sz="1900" dirty="0">
                <a:latin typeface="Arial Narrow" panose="020B0606020202030204" pitchFamily="34" charset="0"/>
              </a:rPr>
              <a:t>To withdraw or amend any of the bid conditions by notice in writing to all bidders prior to                  closing of the bid and post award, and</a:t>
            </a:r>
          </a:p>
          <a:p>
            <a:r>
              <a:rPr lang="en-US" sz="1900" dirty="0">
                <a:latin typeface="Arial Narrow" panose="020B0606020202030204" pitchFamily="34" charset="0"/>
              </a:rPr>
              <a:t>If an incorrect award has been made to remedy the matter in any lawful manner it may deem fit.</a:t>
            </a:r>
          </a:p>
          <a:p>
            <a:endParaRPr lang="en-ZA" dirty="0"/>
          </a:p>
        </p:txBody>
      </p:sp>
    </p:spTree>
    <p:extLst>
      <p:ext uri="{BB962C8B-B14F-4D97-AF65-F5344CB8AC3E}">
        <p14:creationId xmlns:p14="http://schemas.microsoft.com/office/powerpoint/2010/main" val="1210081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F721-4686-664A-BFF5-21DC14D7AC16}"/>
              </a:ext>
            </a:extLst>
          </p:cNvPr>
          <p:cNvSpPr>
            <a:spLocks noGrp="1"/>
          </p:cNvSpPr>
          <p:nvPr>
            <p:ph type="title"/>
          </p:nvPr>
        </p:nvSpPr>
        <p:spPr>
          <a:xfrm>
            <a:off x="438949" y="692466"/>
            <a:ext cx="8536487" cy="945715"/>
          </a:xfrm>
        </p:spPr>
        <p:txBody>
          <a:bodyPr>
            <a:normAutofit/>
          </a:bodyPr>
          <a:lstStyle/>
          <a:p>
            <a:pPr>
              <a:lnSpc>
                <a:spcPct val="100000"/>
              </a:lnSpc>
            </a:pPr>
            <a:r>
              <a:rPr lang="en-ZA" sz="1800" b="1" dirty="0">
                <a:effectLst/>
                <a:latin typeface="Arial Narrow" panose="020B0606020202030204" pitchFamily="34" charset="0"/>
                <a:ea typeface="Calibri" panose="020F0502020204030204" pitchFamily="34" charset="0"/>
                <a:cs typeface="Arial" panose="020B0604020202020204" pitchFamily="34" charset="0"/>
              </a:rPr>
              <a:t>RT66-2025</a:t>
            </a:r>
            <a:r>
              <a:rPr lang="en-US" sz="1800" b="1" dirty="0">
                <a:latin typeface="Arial Narrow" panose="020B0606020202030204" pitchFamily="34" charset="0"/>
                <a:ea typeface="Calibri" panose="020F0502020204030204" pitchFamily="34" charset="0"/>
                <a:cs typeface="Arial" panose="020B0604020202020204" pitchFamily="34" charset="0"/>
              </a:rPr>
              <a:t>: </a:t>
            </a:r>
            <a:r>
              <a:rPr lang="en-ZA" sz="1800" dirty="0">
                <a:latin typeface="Arial Narrow" panose="020B0606020202030204" pitchFamily="34" charset="0"/>
                <a:cs typeface="Arial" panose="020B0604020202020204" pitchFamily="34" charset="0"/>
              </a:rPr>
              <a:t>SUPPLY AND DELIVERY OF TACTICAL AND CRIME SCENE EQUIPMENT TO THE STATE FOR THE PERIOD OF THIRTY-SIX (36) MONTHS</a:t>
            </a:r>
            <a:endParaRPr lang="en-ZA" dirty="0"/>
          </a:p>
        </p:txBody>
      </p:sp>
      <p:sp>
        <p:nvSpPr>
          <p:cNvPr id="3" name="Content Placeholder 2">
            <a:extLst>
              <a:ext uri="{FF2B5EF4-FFF2-40B4-BE49-F238E27FC236}">
                <a16:creationId xmlns:a16="http://schemas.microsoft.com/office/drawing/2014/main" id="{F5B63637-F155-32AD-0AD4-8C208AD2CD87}"/>
              </a:ext>
            </a:extLst>
          </p:cNvPr>
          <p:cNvSpPr>
            <a:spLocks noGrp="1"/>
          </p:cNvSpPr>
          <p:nvPr>
            <p:ph idx="1"/>
          </p:nvPr>
        </p:nvSpPr>
        <p:spPr/>
        <p:txBody>
          <a:bodyPr>
            <a:normAutofit/>
          </a:bodyPr>
          <a:lstStyle/>
          <a:p>
            <a:pPr marL="0" indent="0">
              <a:buNone/>
            </a:pPr>
            <a:r>
              <a:rPr lang="en-US" b="1" dirty="0">
                <a:latin typeface="Arial Narrow" panose="020B0606020202030204" pitchFamily="34" charset="0"/>
              </a:rPr>
              <a:t>9. SUBMISSION OF BIDS</a:t>
            </a:r>
          </a:p>
          <a:p>
            <a:pPr marL="0" indent="0">
              <a:buNone/>
            </a:pPr>
            <a:endParaRPr lang="en-US" b="1" dirty="0">
              <a:latin typeface="Arial Narrow" panose="020B0606020202030204" pitchFamily="34" charset="0"/>
            </a:endParaRPr>
          </a:p>
          <a:p>
            <a:pPr marL="0" indent="0">
              <a:buNone/>
            </a:pPr>
            <a:r>
              <a:rPr lang="en-US" b="1" dirty="0">
                <a:latin typeface="Arial Narrow" panose="020B0606020202030204" pitchFamily="34" charset="0"/>
              </a:rPr>
              <a:t>ONLINE SUBMISSION</a:t>
            </a:r>
          </a:p>
          <a:p>
            <a:pPr marL="171450" lvl="3">
              <a:spcBef>
                <a:spcPts val="750"/>
              </a:spcBef>
              <a:spcAft>
                <a:spcPts val="600"/>
              </a:spcAft>
              <a:tabLst>
                <a:tab pos="540385" algn="l"/>
              </a:tabLst>
            </a:pPr>
            <a:r>
              <a:rPr lang="en-ZA" sz="2100" dirty="0">
                <a:latin typeface="Arial Narrow" panose="020B0606020202030204" pitchFamily="34" charset="0"/>
              </a:rPr>
              <a:t>Bidders must submit their bids online through the </a:t>
            </a:r>
            <a:r>
              <a:rPr lang="en-ZA" sz="2100" dirty="0" err="1">
                <a:latin typeface="Arial Narrow" panose="020B0606020202030204" pitchFamily="34" charset="0"/>
              </a:rPr>
              <a:t>eTender</a:t>
            </a:r>
            <a:r>
              <a:rPr lang="en-ZA" sz="2100" dirty="0">
                <a:latin typeface="Arial Narrow" panose="020B0606020202030204" pitchFamily="34" charset="0"/>
              </a:rPr>
              <a:t> Publication portal. </a:t>
            </a:r>
          </a:p>
          <a:p>
            <a:pPr marL="171450" lvl="3">
              <a:spcBef>
                <a:spcPts val="750"/>
              </a:spcBef>
              <a:spcAft>
                <a:spcPts val="600"/>
              </a:spcAft>
              <a:tabLst>
                <a:tab pos="540385" algn="l"/>
              </a:tabLst>
            </a:pPr>
            <a:r>
              <a:rPr lang="en-ZA" sz="2100" dirty="0">
                <a:latin typeface="Arial Narrow" panose="020B0606020202030204" pitchFamily="34" charset="0"/>
              </a:rPr>
              <a:t>Manual or hardcopy bids are not acceptable. </a:t>
            </a:r>
          </a:p>
          <a:p>
            <a:pPr marL="171450" lvl="3">
              <a:spcBef>
                <a:spcPts val="750"/>
              </a:spcBef>
              <a:spcAft>
                <a:spcPts val="600"/>
              </a:spcAft>
              <a:tabLst>
                <a:tab pos="540385" algn="l"/>
              </a:tabLst>
            </a:pPr>
            <a:r>
              <a:rPr lang="en-US" sz="1800" dirty="0">
                <a:latin typeface="Arial Narrow" panose="020B0606020202030204" pitchFamily="34" charset="0"/>
                <a:ea typeface="Aptos" panose="020B0004020202020204" pitchFamily="34" charset="0"/>
                <a:cs typeface="Aptos" panose="020B0004020202020204" pitchFamily="34" charset="0"/>
              </a:rPr>
              <a:t>V</a:t>
            </a:r>
            <a:r>
              <a:rPr lang="en-US" sz="1800" dirty="0">
                <a:effectLst/>
                <a:latin typeface="Arial Narrow" panose="020B0606020202030204" pitchFamily="34" charset="0"/>
                <a:ea typeface="Aptos" panose="020B0004020202020204" pitchFamily="34" charset="0"/>
                <a:cs typeface="Aptos" panose="020B0004020202020204" pitchFamily="34" charset="0"/>
              </a:rPr>
              <a:t>ideo that guides bidders on uploading documents on </a:t>
            </a:r>
            <a:r>
              <a:rPr lang="en-US" sz="1800" dirty="0">
                <a:latin typeface="Arial Narrow" panose="020B0606020202030204" pitchFamily="34" charset="0"/>
                <a:ea typeface="Aptos" panose="020B0004020202020204" pitchFamily="34" charset="0"/>
                <a:cs typeface="Aptos" panose="020B0004020202020204" pitchFamily="34" charset="0"/>
              </a:rPr>
              <a:t>E </a:t>
            </a:r>
            <a:r>
              <a:rPr lang="en-US" sz="1800" dirty="0">
                <a:effectLst/>
                <a:latin typeface="Arial Narrow" panose="020B0606020202030204" pitchFamily="34" charset="0"/>
                <a:ea typeface="Aptos" panose="020B0004020202020204" pitchFamily="34" charset="0"/>
                <a:cs typeface="Aptos" panose="020B0004020202020204" pitchFamily="34" charset="0"/>
              </a:rPr>
              <a:t>tender: </a:t>
            </a:r>
            <a:r>
              <a:rPr lang="en-ZA" sz="1800" u="sng" dirty="0">
                <a:solidFill>
                  <a:srgbClr val="467886"/>
                </a:solidFill>
                <a:effectLst/>
                <a:latin typeface="Arial Narrow" panose="020B0606020202030204" pitchFamily="34" charset="0"/>
                <a:ea typeface="Aptos" panose="020B0004020202020204" pitchFamily="34" charset="0"/>
                <a:hlinkClick r:id="rId2"/>
              </a:rPr>
              <a:t>https://youtu.be/B7pNseNJYHM</a:t>
            </a:r>
            <a:endParaRPr lang="en-ZA" sz="2100" dirty="0">
              <a:latin typeface="Arial Narrow" panose="020B0606020202030204" pitchFamily="34" charset="0"/>
            </a:endParaRPr>
          </a:p>
          <a:p>
            <a:r>
              <a:rPr lang="en-US" dirty="0">
                <a:solidFill>
                  <a:schemeClr val="bg1"/>
                </a:solidFill>
                <a:highlight>
                  <a:srgbClr val="800000"/>
                </a:highlight>
                <a:latin typeface="Arial Narrow" panose="020B0606020202030204" pitchFamily="34" charset="0"/>
              </a:rPr>
              <a:t>Bid Enquiries: - </a:t>
            </a:r>
            <a:r>
              <a:rPr lang="en-US" dirty="0">
                <a:latin typeface="Arial Narrow" panose="020B0606020202030204" pitchFamily="34" charset="0"/>
              </a:rPr>
              <a:t>All enquiries should be in writing to demand.acquisition3@treasury.gov.za. </a:t>
            </a:r>
          </a:p>
          <a:p>
            <a:r>
              <a:rPr lang="en-US" dirty="0">
                <a:latin typeface="Arial Narrow" panose="020B0606020202030204" pitchFamily="34" charset="0"/>
              </a:rPr>
              <a:t>The closing date for receipt of all enquiries is </a:t>
            </a:r>
            <a:r>
              <a:rPr lang="en-ZA" dirty="0">
                <a:latin typeface="Arial Narrow" panose="020B0606020202030204" pitchFamily="34" charset="0"/>
              </a:rPr>
              <a:t>20 March 2025</a:t>
            </a:r>
            <a:r>
              <a:rPr lang="en-US" dirty="0">
                <a:latin typeface="Arial Narrow" panose="020B0606020202030204" pitchFamily="34" charset="0"/>
              </a:rPr>
              <a:t>. All enquiries beyond the closing date will not be considered. </a:t>
            </a:r>
            <a:endParaRPr lang="en-ZA" dirty="0">
              <a:latin typeface="Arial Narrow" panose="020B0606020202030204" pitchFamily="34" charset="0"/>
            </a:endParaRPr>
          </a:p>
        </p:txBody>
      </p:sp>
    </p:spTree>
    <p:extLst>
      <p:ext uri="{BB962C8B-B14F-4D97-AF65-F5344CB8AC3E}">
        <p14:creationId xmlns:p14="http://schemas.microsoft.com/office/powerpoint/2010/main" val="489673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9BCB-C507-16B9-A799-E41027BE7F06}"/>
              </a:ext>
            </a:extLst>
          </p:cNvPr>
          <p:cNvSpPr>
            <a:spLocks noGrp="1"/>
          </p:cNvSpPr>
          <p:nvPr>
            <p:ph type="title"/>
          </p:nvPr>
        </p:nvSpPr>
        <p:spPr/>
        <p:txBody>
          <a:bodyPr>
            <a:normAutofit/>
          </a:bodyPr>
          <a:lstStyle/>
          <a:p>
            <a:pPr>
              <a:lnSpc>
                <a:spcPct val="100000"/>
              </a:lnSpc>
            </a:pPr>
            <a:r>
              <a:rPr lang="en-ZA" sz="1800" b="1" dirty="0">
                <a:effectLst/>
                <a:latin typeface="Arial Narrow" panose="020B0606020202030204" pitchFamily="34" charset="0"/>
                <a:ea typeface="Calibri" panose="020F0502020204030204" pitchFamily="34" charset="0"/>
                <a:cs typeface="Arial" panose="020B0604020202020204" pitchFamily="34" charset="0"/>
              </a:rPr>
              <a:t>RT66-2025:</a:t>
            </a:r>
            <a:r>
              <a:rPr lang="en-ZA" sz="1800" dirty="0">
                <a:latin typeface="Arial Narrow" panose="020B0606020202030204" pitchFamily="34" charset="0"/>
                <a:cs typeface="Arial" panose="020B0604020202020204" pitchFamily="34" charset="0"/>
              </a:rPr>
              <a:t>SUPPLY AND DELIVERY OF TACTICAL AND CRIME SCENE EQUIPMENT TO THE STATE FOR THE PERIOD OF THIRTY-SIX (36) MONTHS</a:t>
            </a:r>
            <a:endParaRPr lang="en-ZA" dirty="0"/>
          </a:p>
        </p:txBody>
      </p:sp>
      <p:pic>
        <p:nvPicPr>
          <p:cNvPr id="4" name="Picture 4" descr="photoshop-question-mark-logo-icon-professional21-thumb">
            <a:extLst>
              <a:ext uri="{FF2B5EF4-FFF2-40B4-BE49-F238E27FC236}">
                <a16:creationId xmlns:a16="http://schemas.microsoft.com/office/drawing/2014/main" id="{B61B6CAD-F473-4A72-30F5-6861EACB06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5506" y="1825625"/>
            <a:ext cx="48212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090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620038"/>
            <a:ext cx="8536487" cy="1014209"/>
          </a:xfrm>
        </p:spPr>
        <p:txBody>
          <a:bodyPr>
            <a:noAutofit/>
          </a:bodyPr>
          <a:lstStyle/>
          <a:p>
            <a:pPr>
              <a:lnSpc>
                <a:spcPct val="150000"/>
              </a:lnSpc>
              <a:spcBef>
                <a:spcPts val="600"/>
              </a:spcBef>
              <a:spcAft>
                <a:spcPts val="600"/>
              </a:spcAft>
              <a:tabLst>
                <a:tab pos="1428750" algn="l"/>
              </a:tabLst>
            </a:pPr>
            <a:br>
              <a:rPr lang="en-ZA" sz="1800" b="1" dirty="0">
                <a:effectLst/>
                <a:latin typeface="Arial Narrow" panose="020B0606020202030204" pitchFamily="34" charset="0"/>
                <a:ea typeface="Calibri" panose="020F0502020204030204" pitchFamily="34" charset="0"/>
                <a:cs typeface="Arial" panose="020B0604020202020204" pitchFamily="34" charset="0"/>
              </a:rPr>
            </a:br>
            <a:r>
              <a:rPr lang="en-ZA" sz="1800" b="1" dirty="0">
                <a:effectLst/>
                <a:latin typeface="Arial Narrow" panose="020B0606020202030204" pitchFamily="34" charset="0"/>
                <a:ea typeface="Calibri" panose="020F0502020204030204" pitchFamily="34" charset="0"/>
                <a:cs typeface="Arial" panose="020B0604020202020204" pitchFamily="34" charset="0"/>
              </a:rPr>
              <a:t>RT66-2025</a:t>
            </a:r>
            <a:r>
              <a:rPr lang="en-US" sz="1800" b="1" dirty="0">
                <a:latin typeface="Arial Narrow" panose="020B0606020202030204" pitchFamily="34" charset="0"/>
                <a:ea typeface="Calibri" panose="020F0502020204030204" pitchFamily="34" charset="0"/>
                <a:cs typeface="Arial" panose="020B0604020202020204" pitchFamily="34" charset="0"/>
              </a:rPr>
              <a:t>: </a:t>
            </a:r>
            <a:r>
              <a:rPr lang="en-ZA" sz="1800" b="1" dirty="0">
                <a:effectLst/>
                <a:latin typeface="Arial Narrow" panose="020B0606020202030204" pitchFamily="34" charset="0"/>
                <a:ea typeface="Calibri" panose="020F0502020204030204" pitchFamily="34" charset="0"/>
                <a:cs typeface="Arial" panose="020B0604020202020204" pitchFamily="34" charset="0"/>
              </a:rPr>
              <a:t>SUPPLY AND DELIVERY OF </a:t>
            </a:r>
            <a:r>
              <a:rPr lang="en-ZA"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TACTICAL AND CRIME SCENE EQUIPMENT TO THE STATE</a:t>
            </a:r>
            <a:r>
              <a:rPr lang="en-ZA" sz="1800" b="1" dirty="0">
                <a:effectLst/>
                <a:latin typeface="Arial Narrow" panose="020B0606020202030204" pitchFamily="34" charset="0"/>
                <a:ea typeface="Calibri" panose="020F0502020204030204" pitchFamily="34" charset="0"/>
                <a:cs typeface="Arial" panose="020B0604020202020204" pitchFamily="34" charset="0"/>
              </a:rPr>
              <a:t> FOR THE PERIOD OF THIRTY-SIX (36) MONTHS</a:t>
            </a:r>
            <a:br>
              <a:rPr lang="en-ZA" sz="1800" dirty="0">
                <a:effectLst/>
                <a:latin typeface="Arial Narrow" panose="020B0606020202030204" pitchFamily="34" charset="0"/>
                <a:ea typeface="Calibri" panose="020F0502020204030204" pitchFamily="34" charset="0"/>
                <a:cs typeface="Arial" panose="020B0604020202020204" pitchFamily="34" charset="0"/>
              </a:rPr>
            </a:br>
            <a:br>
              <a:rPr lang="en-ZA" sz="1800" dirty="0">
                <a:effectLst/>
                <a:latin typeface="Arial Narrow" panose="020B0606020202030204" pitchFamily="34" charset="0"/>
                <a:ea typeface="Calibri" panose="020F0502020204030204" pitchFamily="34" charset="0"/>
                <a:cs typeface="Arial" panose="020B0604020202020204" pitchFamily="34" charset="0"/>
              </a:rPr>
            </a:br>
            <a:endParaRPr lang="en-ZA" sz="1600" dirty="0">
              <a:latin typeface="Arial Narrow" panose="020B060602020203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342900" indent="-342900">
              <a:buAutoNum type="arabicPeriod"/>
            </a:pPr>
            <a:r>
              <a:rPr lang="en-GB" sz="1800" dirty="0">
                <a:latin typeface="Arial Narrow" panose="020B0606020202030204" pitchFamily="34" charset="0"/>
              </a:rPr>
              <a:t>Opening, welcome, and Introductions</a:t>
            </a:r>
          </a:p>
          <a:p>
            <a:pPr marL="0" indent="0">
              <a:buNone/>
            </a:pPr>
            <a:endParaRPr lang="en-GB" sz="1800" dirty="0">
              <a:latin typeface="Arial Narrow" panose="020B0606020202030204" pitchFamily="34" charset="0"/>
            </a:endParaRPr>
          </a:p>
          <a:p>
            <a:pPr marL="342900" indent="-342900">
              <a:buAutoNum type="arabicPeriod" startAt="2"/>
            </a:pPr>
            <a:r>
              <a:rPr lang="en-GB" sz="1800" dirty="0">
                <a:latin typeface="Arial Narrow" panose="020B0606020202030204" pitchFamily="34" charset="0"/>
              </a:rPr>
              <a:t>Purpose of the RFP</a:t>
            </a:r>
          </a:p>
          <a:p>
            <a:pPr marL="0" indent="0">
              <a:buNone/>
            </a:pPr>
            <a:endParaRPr lang="en-GB" sz="1800" dirty="0">
              <a:latin typeface="Arial Narrow" panose="020B0606020202030204" pitchFamily="34" charset="0"/>
            </a:endParaRPr>
          </a:p>
          <a:p>
            <a:pPr lvl="1">
              <a:buFont typeface="Wingdings" panose="05000000000000000000" pitchFamily="2" charset="2"/>
              <a:buChar char="§"/>
            </a:pPr>
            <a:r>
              <a:rPr lang="en-GB" dirty="0">
                <a:latin typeface="Arial Narrow" panose="020B0606020202030204" pitchFamily="34" charset="0"/>
              </a:rPr>
              <a:t>The purpose of this request for proposal (RFP) is to solicit bids from interested parties (“Respondents”) to enable National Treasury to appoint suppliers  for </a:t>
            </a:r>
            <a:r>
              <a:rPr lang="en-ZA" dirty="0">
                <a:latin typeface="Arial Narrow" panose="020B0606020202030204" pitchFamily="34" charset="0"/>
              </a:rPr>
              <a:t>RT66-2025: SUPPLY AND DELIVERY OF TACTICAL AND CRIME SCENE EQUIPMENT TO THE STATE FOR THE PERIOD OF THIRTY-SIX (36) MONTHS</a:t>
            </a:r>
            <a:endParaRPr lang="en-GB" dirty="0">
              <a:latin typeface="Arial Narrow" panose="020B0606020202030204" pitchFamily="34" charset="0"/>
              <a:cs typeface="Calibri" panose="020F0502020204030204" pitchFamily="34" charset="0"/>
            </a:endParaRPr>
          </a:p>
          <a:p>
            <a:pPr lvl="1">
              <a:buFont typeface="Wingdings" panose="05000000000000000000" pitchFamily="2" charset="2"/>
              <a:buChar char="§"/>
            </a:pPr>
            <a:r>
              <a:rPr lang="en-GB" dirty="0">
                <a:latin typeface="Arial Narrow" panose="020B0606020202030204" pitchFamily="34" charset="0"/>
              </a:rPr>
              <a:t>The RFP consists of the Special Conditions of Contract ( SCC), Technical Specification, GCC, Pricing Schedule, and other Standard Bidding Documents ( SBD).</a:t>
            </a:r>
          </a:p>
          <a:p>
            <a:pPr lvl="1">
              <a:buFont typeface="Wingdings" panose="05000000000000000000" pitchFamily="2" charset="2"/>
              <a:buChar char="§"/>
            </a:pPr>
            <a:r>
              <a:rPr lang="en-GB" dirty="0">
                <a:latin typeface="Arial Narrow" panose="020B0606020202030204" pitchFamily="34" charset="0"/>
              </a:rPr>
              <a:t>To obtain market-related Prices and to ensure that the Government benefits from the economics of scale.</a:t>
            </a:r>
            <a:endParaRPr lang="en-GB" sz="1800" dirty="0">
              <a:latin typeface="Arial Narrow" panose="020B0606020202030204" pitchFamily="34" charset="0"/>
            </a:endParaRPr>
          </a:p>
          <a:p>
            <a:pPr marL="0" indent="0">
              <a:buNone/>
            </a:pPr>
            <a:r>
              <a:rPr lang="en-GB" sz="1800" dirty="0">
                <a:latin typeface="Arial Narrow" panose="020B0606020202030204" pitchFamily="34" charset="0"/>
              </a:rPr>
              <a:t>3.     Duration of Contract – thirty-six  (36) Months</a:t>
            </a:r>
          </a:p>
          <a:p>
            <a:pPr marL="0" indent="0">
              <a:buNone/>
            </a:pPr>
            <a:endParaRPr lang="en-GB" dirty="0"/>
          </a:p>
        </p:txBody>
      </p:sp>
    </p:spTree>
    <p:extLst>
      <p:ext uri="{BB962C8B-B14F-4D97-AF65-F5344CB8AC3E}">
        <p14:creationId xmlns:p14="http://schemas.microsoft.com/office/powerpoint/2010/main" val="884227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9C48-EECE-B4BE-A49C-D00DDA7291B5}"/>
              </a:ext>
            </a:extLst>
          </p:cNvPr>
          <p:cNvSpPr>
            <a:spLocks noGrp="1"/>
          </p:cNvSpPr>
          <p:nvPr>
            <p:ph type="title"/>
          </p:nvPr>
        </p:nvSpPr>
        <p:spPr>
          <a:xfrm>
            <a:off x="288425" y="620037"/>
            <a:ext cx="8536487" cy="1027788"/>
          </a:xfrm>
        </p:spPr>
        <p:txBody>
          <a:bodyPr>
            <a:noAutofit/>
          </a:bodyPr>
          <a:lstStyle/>
          <a:p>
            <a:pPr>
              <a:lnSpc>
                <a:spcPct val="100000"/>
              </a:lnSpc>
              <a:spcAft>
                <a:spcPts val="800"/>
              </a:spcAft>
            </a:pPr>
            <a:br>
              <a:rPr lang="en-GB" sz="2000" dirty="0">
                <a:latin typeface="Arial Narrow" panose="020B0606020202030204" pitchFamily="34" charset="0"/>
              </a:rPr>
            </a:br>
            <a:br>
              <a:rPr lang="en-GB" sz="2000" dirty="0">
                <a:latin typeface="Arial Narrow" panose="020B0606020202030204" pitchFamily="34" charset="0"/>
              </a:rPr>
            </a:br>
            <a:r>
              <a:rPr lang="en-ZA" sz="1800" b="1" dirty="0">
                <a:effectLst/>
                <a:latin typeface="Arial Narrow" panose="020B0606020202030204" pitchFamily="34" charset="0"/>
                <a:ea typeface="Calibri" panose="020F0502020204030204" pitchFamily="34" charset="0"/>
                <a:cs typeface="Arial" panose="020B0604020202020204" pitchFamily="34" charset="0"/>
              </a:rPr>
              <a:t>RT66-2025 SUPPLY AND DELIVERY OF </a:t>
            </a:r>
            <a:r>
              <a:rPr lang="en-ZA"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TACTICAL AND CRIME SCENE EQUIPMENT TO THE STATE</a:t>
            </a:r>
            <a:r>
              <a:rPr lang="en-ZA" sz="1800" b="1" dirty="0">
                <a:effectLst/>
                <a:latin typeface="Arial Narrow" panose="020B0606020202030204" pitchFamily="34" charset="0"/>
                <a:ea typeface="Calibri" panose="020F0502020204030204" pitchFamily="34" charset="0"/>
                <a:cs typeface="Arial" panose="020B0604020202020204" pitchFamily="34" charset="0"/>
              </a:rPr>
              <a:t> FOR THE PERIOD OF THIRTY-SIX (36) MONTHS</a:t>
            </a:r>
            <a:br>
              <a:rPr lang="en-ZA" sz="1800" dirty="0">
                <a:effectLst/>
                <a:latin typeface="Arial Narrow" panose="020B0606020202030204" pitchFamily="34" charset="0"/>
                <a:ea typeface="Calibri" panose="020F0502020204030204" pitchFamily="34" charset="0"/>
                <a:cs typeface="Arial" panose="020B0604020202020204" pitchFamily="34" charset="0"/>
              </a:rPr>
            </a:br>
            <a:br>
              <a:rPr lang="en-ZA" sz="1800" b="1" dirty="0">
                <a:effectLst/>
                <a:latin typeface="Arial Narrow" panose="020B0606020202030204" pitchFamily="34" charset="0"/>
                <a:ea typeface="Calibri" panose="020F0502020204030204" pitchFamily="34" charset="0"/>
                <a:cs typeface="Arial" panose="020B0604020202020204" pitchFamily="34" charset="0"/>
              </a:rPr>
            </a:br>
            <a:br>
              <a:rPr lang="en-ZA" sz="1800" dirty="0">
                <a:latin typeface="Arial Narrow" panose="020B0606020202030204" pitchFamily="34" charset="0"/>
                <a:ea typeface="Calibri" panose="020F0502020204030204" pitchFamily="34" charset="0"/>
                <a:cs typeface="Arial" panose="020B0604020202020204" pitchFamily="34" charset="0"/>
              </a:rPr>
            </a:br>
            <a:r>
              <a:rPr lang="en-GB" sz="1800" dirty="0">
                <a:latin typeface="Arial Narrow" panose="020B0606020202030204" pitchFamily="34" charset="0"/>
              </a:rPr>
              <a:t>4. </a:t>
            </a:r>
            <a:r>
              <a:rPr lang="en-GB" sz="1800" b="0" dirty="0">
                <a:latin typeface="Arial Narrow" panose="020B0606020202030204" pitchFamily="34" charset="0"/>
              </a:rPr>
              <a:t>Bid Timelines</a:t>
            </a:r>
            <a:endParaRPr lang="en-ZA" sz="1800" b="0" dirty="0">
              <a:latin typeface="Arial Narrow" panose="020B0606020202030204" pitchFamily="34" charset="0"/>
            </a:endParaRPr>
          </a:p>
        </p:txBody>
      </p:sp>
      <p:graphicFrame>
        <p:nvGraphicFramePr>
          <p:cNvPr id="4" name="Table 4">
            <a:extLst>
              <a:ext uri="{FF2B5EF4-FFF2-40B4-BE49-F238E27FC236}">
                <a16:creationId xmlns:a16="http://schemas.microsoft.com/office/drawing/2014/main" id="{D7C30842-374C-BB2D-B68E-9F92DEC71976}"/>
              </a:ext>
            </a:extLst>
          </p:cNvPr>
          <p:cNvGraphicFramePr>
            <a:graphicFrameLocks noGrp="1"/>
          </p:cNvGraphicFramePr>
          <p:nvPr>
            <p:ph idx="1"/>
            <p:extLst>
              <p:ext uri="{D42A27DB-BD31-4B8C-83A1-F6EECF244321}">
                <p14:modId xmlns:p14="http://schemas.microsoft.com/office/powerpoint/2010/main" val="2739415268"/>
              </p:ext>
            </p:extLst>
          </p:nvPr>
        </p:nvGraphicFramePr>
        <p:xfrm>
          <a:off x="288425" y="2132239"/>
          <a:ext cx="8529638" cy="3645943"/>
        </p:xfrm>
        <a:graphic>
          <a:graphicData uri="http://schemas.openxmlformats.org/drawingml/2006/table">
            <a:tbl>
              <a:tblPr firstRow="1" bandRow="1">
                <a:tableStyleId>{5C22544A-7EE6-4342-B048-85BDC9FD1C3A}</a:tableStyleId>
              </a:tblPr>
              <a:tblGrid>
                <a:gridCol w="4264819">
                  <a:extLst>
                    <a:ext uri="{9D8B030D-6E8A-4147-A177-3AD203B41FA5}">
                      <a16:colId xmlns:a16="http://schemas.microsoft.com/office/drawing/2014/main" val="393133477"/>
                    </a:ext>
                  </a:extLst>
                </a:gridCol>
                <a:gridCol w="4264819">
                  <a:extLst>
                    <a:ext uri="{9D8B030D-6E8A-4147-A177-3AD203B41FA5}">
                      <a16:colId xmlns:a16="http://schemas.microsoft.com/office/drawing/2014/main" val="2168966808"/>
                    </a:ext>
                  </a:extLst>
                </a:gridCol>
              </a:tblGrid>
              <a:tr h="354103">
                <a:tc>
                  <a:txBody>
                    <a:bodyPr/>
                    <a:lstStyle/>
                    <a:p>
                      <a:r>
                        <a:rPr lang="en-ZA" sz="1800" dirty="0">
                          <a:latin typeface="Arial Narrow" panose="020B0606020202030204" pitchFamily="34" charset="0"/>
                        </a:rPr>
                        <a:t>ACTIVITY</a:t>
                      </a:r>
                    </a:p>
                  </a:txBody>
                  <a:tcPr/>
                </a:tc>
                <a:tc>
                  <a:txBody>
                    <a:bodyPr/>
                    <a:lstStyle/>
                    <a:p>
                      <a:r>
                        <a:rPr lang="en-ZA" sz="1800" dirty="0">
                          <a:latin typeface="Arial Narrow" panose="020B0606020202030204" pitchFamily="34" charset="0"/>
                        </a:rPr>
                        <a:t> DUE DATE</a:t>
                      </a:r>
                    </a:p>
                  </a:txBody>
                  <a:tcPr/>
                </a:tc>
                <a:extLst>
                  <a:ext uri="{0D108BD9-81ED-4DB2-BD59-A6C34878D82A}">
                    <a16:rowId xmlns:a16="http://schemas.microsoft.com/office/drawing/2014/main" val="1684650271"/>
                  </a:ext>
                </a:extLst>
              </a:tr>
              <a:tr h="571771">
                <a:tc>
                  <a:txBody>
                    <a:bodyPr/>
                    <a:lstStyle/>
                    <a:p>
                      <a:r>
                        <a:rPr lang="en-ZA" sz="1800" dirty="0">
                          <a:latin typeface="Arial Narrow" panose="020B0606020202030204" pitchFamily="34" charset="0"/>
                        </a:rPr>
                        <a:t>RFP Upload on e-Tenders Portal – Tender Document </a:t>
                      </a:r>
                    </a:p>
                  </a:txBody>
                  <a:tcPr/>
                </a:tc>
                <a:tc>
                  <a:txBody>
                    <a:bodyPr/>
                    <a:lstStyle/>
                    <a:p>
                      <a:r>
                        <a:rPr lang="en-ZA" sz="1800" dirty="0">
                          <a:latin typeface="Arial Narrow" panose="020B0606020202030204" pitchFamily="34" charset="0"/>
                        </a:rPr>
                        <a:t>The tender was advertised on e-Tender Portal &amp; National Treasury website on </a:t>
                      </a:r>
                      <a:r>
                        <a:rPr lang="en-ZA" sz="1800">
                          <a:latin typeface="Arial Narrow" panose="020B0606020202030204" pitchFamily="34" charset="0"/>
                        </a:rPr>
                        <a:t>27 February 2025</a:t>
                      </a:r>
                      <a:endParaRPr lang="en-ZA" sz="1800" dirty="0">
                        <a:latin typeface="Arial Narrow" panose="020B0606020202030204" pitchFamily="34" charset="0"/>
                      </a:endParaRPr>
                    </a:p>
                  </a:txBody>
                  <a:tcPr/>
                </a:tc>
                <a:extLst>
                  <a:ext uri="{0D108BD9-81ED-4DB2-BD59-A6C34878D82A}">
                    <a16:rowId xmlns:a16="http://schemas.microsoft.com/office/drawing/2014/main" val="159080978"/>
                  </a:ext>
                </a:extLst>
              </a:tr>
              <a:tr h="48568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800" dirty="0">
                          <a:latin typeface="Arial Narrow" panose="020B0606020202030204" pitchFamily="34" charset="0"/>
                        </a:rPr>
                        <a:t>Non-compulsory briefing session</a:t>
                      </a:r>
                    </a:p>
                    <a:p>
                      <a:endParaRPr lang="en-ZA" sz="1800" dirty="0">
                        <a:latin typeface="Arial Narrow" panose="020B0606020202030204" pitchFamily="34" charset="0"/>
                      </a:endParaRPr>
                    </a:p>
                  </a:txBody>
                  <a:tcPr/>
                </a:tc>
                <a:tc>
                  <a:txBody>
                    <a:bodyPr/>
                    <a:lstStyle/>
                    <a:p>
                      <a:r>
                        <a:rPr lang="en-ZA" sz="1800" dirty="0">
                          <a:solidFill>
                            <a:schemeClr val="tx1"/>
                          </a:solidFill>
                          <a:latin typeface="Arial Narrow" panose="020B0606020202030204" pitchFamily="34" charset="0"/>
                        </a:rPr>
                        <a:t>12 March 2025 </a:t>
                      </a:r>
                      <a:r>
                        <a:rPr lang="en-ZA" sz="1800" dirty="0">
                          <a:latin typeface="Arial Narrow" panose="020B0606020202030204" pitchFamily="34" charset="0"/>
                        </a:rPr>
                        <a:t>at 10:00 – 11:00 ( Online session: MS Teams) </a:t>
                      </a:r>
                      <a:endParaRPr lang="en-ZA" sz="1800" dirty="0">
                        <a:effectLst/>
                        <a:latin typeface="Arial Narrow" panose="020B0606020202030204" pitchFamily="34" charset="0"/>
                        <a:ea typeface="Calibri" panose="020F0502020204030204" pitchFamily="34" charset="0"/>
                      </a:endParaRPr>
                    </a:p>
                  </a:txBody>
                  <a:tcPr/>
                </a:tc>
                <a:extLst>
                  <a:ext uri="{0D108BD9-81ED-4DB2-BD59-A6C34878D82A}">
                    <a16:rowId xmlns:a16="http://schemas.microsoft.com/office/drawing/2014/main" val="2556049030"/>
                  </a:ext>
                </a:extLst>
              </a:tr>
              <a:tr h="354103">
                <a:tc>
                  <a:txBody>
                    <a:bodyPr/>
                    <a:lstStyle/>
                    <a:p>
                      <a:r>
                        <a:rPr lang="en-ZA" sz="1800" dirty="0">
                          <a:latin typeface="Arial Narrow" panose="020B0606020202030204" pitchFamily="34" charset="0"/>
                        </a:rPr>
                        <a:t>Bid Validity period</a:t>
                      </a:r>
                    </a:p>
                  </a:txBody>
                  <a:tcPr/>
                </a:tc>
                <a:tc>
                  <a:txBody>
                    <a:bodyPr/>
                    <a:lstStyle/>
                    <a:p>
                      <a:r>
                        <a:rPr lang="en-ZA" sz="1800" dirty="0">
                          <a:latin typeface="Arial Narrow" panose="020B0606020202030204" pitchFamily="34" charset="0"/>
                        </a:rPr>
                        <a:t>180 Days from the closing date of the bid</a:t>
                      </a:r>
                    </a:p>
                  </a:txBody>
                  <a:tcPr/>
                </a:tc>
                <a:extLst>
                  <a:ext uri="{0D108BD9-81ED-4DB2-BD59-A6C34878D82A}">
                    <a16:rowId xmlns:a16="http://schemas.microsoft.com/office/drawing/2014/main" val="946200746"/>
                  </a:ext>
                </a:extLst>
              </a:tr>
              <a:tr h="354103">
                <a:tc>
                  <a:txBody>
                    <a:bodyPr/>
                    <a:lstStyle/>
                    <a:p>
                      <a:r>
                        <a:rPr lang="en-ZA" sz="1800" dirty="0">
                          <a:latin typeface="Arial Narrow" panose="020B0606020202030204" pitchFamily="34" charset="0"/>
                        </a:rPr>
                        <a:t>Bid Closing date and Time</a:t>
                      </a:r>
                    </a:p>
                  </a:txBody>
                  <a:tcPr/>
                </a:tc>
                <a:tc>
                  <a:txBody>
                    <a:bodyPr/>
                    <a:lstStyle/>
                    <a:p>
                      <a:r>
                        <a:rPr lang="en-ZA" sz="1800" dirty="0">
                          <a:highlight>
                            <a:srgbClr val="FFFF00"/>
                          </a:highlight>
                          <a:latin typeface="Arial Narrow" panose="020B0606020202030204" pitchFamily="34" charset="0"/>
                        </a:rPr>
                        <a:t>31 March at 11:00am</a:t>
                      </a:r>
                    </a:p>
                  </a:txBody>
                  <a:tcPr/>
                </a:tc>
                <a:extLst>
                  <a:ext uri="{0D108BD9-81ED-4DB2-BD59-A6C34878D82A}">
                    <a16:rowId xmlns:a16="http://schemas.microsoft.com/office/drawing/2014/main" val="1069756492"/>
                  </a:ext>
                </a:extLst>
              </a:tr>
              <a:tr h="805678">
                <a:tc>
                  <a:txBody>
                    <a:bodyPr/>
                    <a:lstStyle/>
                    <a:p>
                      <a:r>
                        <a:rPr lang="en-ZA" sz="1800" dirty="0">
                          <a:latin typeface="Arial Narrow" panose="020B0606020202030204" pitchFamily="34" charset="0"/>
                        </a:rPr>
                        <a:t>Communication channels </a:t>
                      </a:r>
                    </a:p>
                    <a:p>
                      <a:endParaRPr lang="en-ZA" sz="1800" dirty="0">
                        <a:latin typeface="Arial Narrow" panose="020B0606020202030204" pitchFamily="34" charset="0"/>
                      </a:endParaRPr>
                    </a:p>
                    <a:p>
                      <a:r>
                        <a:rPr lang="en-ZA" sz="1800" dirty="0">
                          <a:latin typeface="Arial Narrow" panose="020B0606020202030204" pitchFamily="34" charset="0"/>
                        </a:rPr>
                        <a:t>Deadline for Queries, Question and Answers</a:t>
                      </a:r>
                    </a:p>
                  </a:txBody>
                  <a:tcPr/>
                </a:tc>
                <a:tc>
                  <a:txBody>
                    <a:bodyPr/>
                    <a:lstStyle/>
                    <a:p>
                      <a:r>
                        <a:rPr lang="en-ZA" sz="1800" dirty="0">
                          <a:latin typeface="Arial Narrow" panose="020B0606020202030204" pitchFamily="34" charset="0"/>
                        </a:rPr>
                        <a:t>Attention: Contract Manager </a:t>
                      </a:r>
                    </a:p>
                    <a:p>
                      <a:r>
                        <a:rPr lang="en-ZA" sz="1800" dirty="0">
                          <a:latin typeface="Arial Narrow" panose="020B0606020202030204" pitchFamily="34" charset="0"/>
                        </a:rPr>
                        <a:t>Email: Demand.Acquisition3@treasury.gov.za</a:t>
                      </a:r>
                    </a:p>
                    <a:p>
                      <a:r>
                        <a:rPr lang="en-ZA" sz="1800" dirty="0">
                          <a:highlight>
                            <a:srgbClr val="FFFF00"/>
                          </a:highlight>
                          <a:latin typeface="Arial Narrow" panose="020B0606020202030204" pitchFamily="34" charset="0"/>
                        </a:rPr>
                        <a:t>20 March at 16:00</a:t>
                      </a:r>
                    </a:p>
                  </a:txBody>
                  <a:tcPr/>
                </a:tc>
                <a:extLst>
                  <a:ext uri="{0D108BD9-81ED-4DB2-BD59-A6C34878D82A}">
                    <a16:rowId xmlns:a16="http://schemas.microsoft.com/office/drawing/2014/main" val="2747020184"/>
                  </a:ext>
                </a:extLst>
              </a:tr>
              <a:tr h="354103">
                <a:tc>
                  <a:txBody>
                    <a:bodyPr/>
                    <a:lstStyle/>
                    <a:p>
                      <a:endParaRPr lang="en-ZA" sz="1400" dirty="0">
                        <a:latin typeface="Arial Narrow" panose="020B0606020202030204" pitchFamily="34" charset="0"/>
                      </a:endParaRPr>
                    </a:p>
                  </a:txBody>
                  <a:tcPr/>
                </a:tc>
                <a:tc>
                  <a:txBody>
                    <a:bodyPr/>
                    <a:lstStyle/>
                    <a:p>
                      <a:endParaRPr lang="en-ZA" sz="1400" dirty="0"/>
                    </a:p>
                  </a:txBody>
                  <a:tcPr/>
                </a:tc>
                <a:extLst>
                  <a:ext uri="{0D108BD9-81ED-4DB2-BD59-A6C34878D82A}">
                    <a16:rowId xmlns:a16="http://schemas.microsoft.com/office/drawing/2014/main" val="618557424"/>
                  </a:ext>
                </a:extLst>
              </a:tr>
            </a:tbl>
          </a:graphicData>
        </a:graphic>
      </p:graphicFrame>
    </p:spTree>
    <p:extLst>
      <p:ext uri="{BB962C8B-B14F-4D97-AF65-F5344CB8AC3E}">
        <p14:creationId xmlns:p14="http://schemas.microsoft.com/office/powerpoint/2010/main" val="2233185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8" y="522514"/>
            <a:ext cx="8536487" cy="1054616"/>
          </a:xfrm>
        </p:spPr>
        <p:txBody>
          <a:bodyPr>
            <a:normAutofit fontScale="90000"/>
          </a:bodyPr>
          <a:lstStyle/>
          <a:p>
            <a:pPr>
              <a:lnSpc>
                <a:spcPct val="100000"/>
              </a:lnSpc>
            </a:pPr>
            <a:r>
              <a:rPr lang="en-ZA" sz="1800" b="1" dirty="0">
                <a:effectLst/>
                <a:latin typeface="Arial Narrow" panose="020B0606020202030204" pitchFamily="34" charset="0"/>
                <a:ea typeface="Calibri" panose="020F0502020204030204" pitchFamily="34" charset="0"/>
                <a:cs typeface="Arial" panose="020B0604020202020204" pitchFamily="34" charset="0"/>
              </a:rPr>
              <a:t>RT66-2025</a:t>
            </a:r>
            <a:r>
              <a:rPr lang="en-US" sz="1800" b="1" dirty="0">
                <a:latin typeface="Arial Narrow" panose="020B0606020202030204" pitchFamily="34" charset="0"/>
                <a:ea typeface="Calibri" panose="020F0502020204030204" pitchFamily="34" charset="0"/>
                <a:cs typeface="Arial" panose="020B0604020202020204" pitchFamily="34" charset="0"/>
              </a:rPr>
              <a:t>: </a:t>
            </a:r>
            <a:r>
              <a:rPr lang="en-ZA" sz="1800" b="1" dirty="0">
                <a:effectLst/>
                <a:latin typeface="Arial Narrow" panose="020B0606020202030204" pitchFamily="34" charset="0"/>
                <a:ea typeface="Calibri" panose="020F0502020204030204" pitchFamily="34" charset="0"/>
                <a:cs typeface="Arial" panose="020B0604020202020204" pitchFamily="34" charset="0"/>
              </a:rPr>
              <a:t>SUPPLY AND DELIVERY OF </a:t>
            </a:r>
            <a:r>
              <a:rPr lang="en-ZA"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TACTICAL AND CRIME SCENE EQUIPMENT TO THE STATE</a:t>
            </a:r>
            <a:r>
              <a:rPr lang="en-ZA" sz="1800" b="1" dirty="0">
                <a:effectLst/>
                <a:latin typeface="Arial Narrow" panose="020B0606020202030204" pitchFamily="34" charset="0"/>
                <a:ea typeface="Calibri" panose="020F0502020204030204" pitchFamily="34" charset="0"/>
                <a:cs typeface="Arial" panose="020B0604020202020204" pitchFamily="34" charset="0"/>
              </a:rPr>
              <a:t> FOR THE PERIOD OF THIRTY-SIX (36) MONTHS</a:t>
            </a:r>
            <a:br>
              <a:rPr lang="en-ZA" sz="1800" dirty="0">
                <a:effectLst/>
                <a:latin typeface="Arial Narrow" panose="020B0606020202030204" pitchFamily="34" charset="0"/>
                <a:ea typeface="Calibri" panose="020F0502020204030204" pitchFamily="34" charset="0"/>
                <a:cs typeface="Arial" panose="020B0604020202020204" pitchFamily="34" charset="0"/>
              </a:rPr>
            </a:br>
            <a:endParaRPr lang="en-GB" sz="2800" dirty="0"/>
          </a:p>
        </p:txBody>
      </p:sp>
      <p:sp>
        <p:nvSpPr>
          <p:cNvPr id="3" name="Content Placeholder 2"/>
          <p:cNvSpPr>
            <a:spLocks noGrp="1"/>
          </p:cNvSpPr>
          <p:nvPr>
            <p:ph idx="1"/>
          </p:nvPr>
        </p:nvSpPr>
        <p:spPr/>
        <p:txBody>
          <a:bodyPr>
            <a:normAutofit/>
          </a:bodyPr>
          <a:lstStyle/>
          <a:p>
            <a:pPr lvl="1"/>
            <a:r>
              <a:rPr lang="en-ZA" dirty="0">
                <a:latin typeface="Arial Narrow" panose="020B0606020202030204" pitchFamily="34" charset="0"/>
              </a:rPr>
              <a:t>Where bid documents can be obtained:</a:t>
            </a:r>
          </a:p>
          <a:p>
            <a:pPr marL="342900" lvl="1" indent="0">
              <a:buNone/>
            </a:pPr>
            <a:endParaRPr lang="en-GB" dirty="0">
              <a:latin typeface="Arial Narrow" panose="020B0606020202030204" pitchFamily="34" charset="0"/>
            </a:endParaRPr>
          </a:p>
          <a:p>
            <a:pPr marL="457200" lvl="1" indent="0">
              <a:buNone/>
            </a:pPr>
            <a:r>
              <a:rPr lang="en-GB" dirty="0">
                <a:latin typeface="Arial Narrow" panose="020B0606020202030204" pitchFamily="34" charset="0"/>
              </a:rPr>
              <a:t>National Treasury website</a:t>
            </a:r>
          </a:p>
          <a:p>
            <a:pPr marL="457200" lvl="1" indent="0">
              <a:buNone/>
            </a:pPr>
            <a:r>
              <a:rPr lang="en-ZA" dirty="0">
                <a:latin typeface="Arial Narrow" panose="020B0606020202030204" pitchFamily="34" charset="0"/>
                <a:hlinkClick r:id="rId2"/>
              </a:rPr>
              <a:t>http://www.treasury.gov.za/divisions/ocpo/ostb/CurrentTenders.aspx</a:t>
            </a:r>
            <a:endParaRPr lang="en-ZA" dirty="0">
              <a:latin typeface="Arial Narrow" panose="020B0606020202030204" pitchFamily="34" charset="0"/>
            </a:endParaRPr>
          </a:p>
          <a:p>
            <a:pPr marL="457200" lvl="1" indent="0">
              <a:buNone/>
            </a:pPr>
            <a:r>
              <a:rPr lang="en-ZA" dirty="0">
                <a:latin typeface="Arial Narrow" panose="020B0606020202030204" pitchFamily="34" charset="0"/>
              </a:rPr>
              <a:t>E-tenders: </a:t>
            </a:r>
            <a:r>
              <a:rPr lang="en-ZA" dirty="0">
                <a:latin typeface="Arial Narrow" panose="020B0606020202030204" pitchFamily="34" charset="0"/>
                <a:hlinkClick r:id="rId3"/>
              </a:rPr>
              <a:t>https://www.etenders.gov.za/</a:t>
            </a:r>
            <a:endParaRPr lang="en-ZA" dirty="0">
              <a:latin typeface="Arial Narrow" panose="020B0606020202030204" pitchFamily="34" charset="0"/>
            </a:endParaRPr>
          </a:p>
          <a:p>
            <a:pPr marL="457200" lvl="1" indent="0">
              <a:buNone/>
            </a:pPr>
            <a:endParaRPr lang="en-ZA" dirty="0">
              <a:latin typeface="Arial Narrow" panose="020B0606020202030204" pitchFamily="34" charset="0"/>
            </a:endParaRPr>
          </a:p>
          <a:p>
            <a:pPr marL="0" indent="0">
              <a:buNone/>
            </a:pPr>
            <a:endParaRPr lang="en-GB" dirty="0"/>
          </a:p>
        </p:txBody>
      </p:sp>
    </p:spTree>
    <p:extLst>
      <p:ext uri="{BB962C8B-B14F-4D97-AF65-F5344CB8AC3E}">
        <p14:creationId xmlns:p14="http://schemas.microsoft.com/office/powerpoint/2010/main" val="3176421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CA944-39D9-4C3C-839F-CC0F7D5AF74C}"/>
              </a:ext>
            </a:extLst>
          </p:cNvPr>
          <p:cNvSpPr>
            <a:spLocks noGrp="1"/>
          </p:cNvSpPr>
          <p:nvPr>
            <p:ph type="title"/>
          </p:nvPr>
        </p:nvSpPr>
        <p:spPr/>
        <p:txBody>
          <a:bodyPr>
            <a:normAutofit fontScale="90000"/>
          </a:bodyPr>
          <a:lstStyle/>
          <a:p>
            <a:pPr>
              <a:lnSpc>
                <a:spcPct val="100000"/>
              </a:lnSpc>
            </a:pPr>
            <a:b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b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b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r>
              <a:rPr lang="en-ZA" sz="1800" b="1" dirty="0">
                <a:effectLst/>
                <a:latin typeface="Arial Narrow" panose="020B0606020202030204" pitchFamily="34" charset="0"/>
                <a:ea typeface="Calibri" panose="020F0502020204030204" pitchFamily="34" charset="0"/>
                <a:cs typeface="Arial" panose="020B0604020202020204" pitchFamily="34" charset="0"/>
              </a:rPr>
              <a:t>RT66-2025: SUPPLY AND DELIVERY OF </a:t>
            </a:r>
            <a:r>
              <a:rPr lang="en-ZA"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TACTICAL AND CRIME SCENE EQUIPMENT TO THE STATE</a:t>
            </a:r>
            <a:r>
              <a:rPr lang="en-ZA" sz="1800" b="1" dirty="0">
                <a:effectLst/>
                <a:latin typeface="Arial Narrow" panose="020B0606020202030204" pitchFamily="34" charset="0"/>
                <a:ea typeface="Calibri" panose="020F0502020204030204" pitchFamily="34" charset="0"/>
                <a:cs typeface="Arial" panose="020B0604020202020204" pitchFamily="34" charset="0"/>
              </a:rPr>
              <a:t> FOR THE PERIOD OF THIRTY-SIX (36) MONTHS</a:t>
            </a:r>
            <a:br>
              <a:rPr lang="en-ZA" sz="1800" dirty="0">
                <a:effectLst/>
                <a:latin typeface="Arial Narrow" panose="020B0606020202030204" pitchFamily="34" charset="0"/>
                <a:ea typeface="Calibri" panose="020F0502020204030204" pitchFamily="34" charset="0"/>
                <a:cs typeface="Arial" panose="020B0604020202020204" pitchFamily="34" charset="0"/>
              </a:rPr>
            </a:br>
            <a:endParaRPr lang="en-ZA" dirty="0"/>
          </a:p>
        </p:txBody>
      </p:sp>
      <p:sp>
        <p:nvSpPr>
          <p:cNvPr id="3" name="Content Placeholder 2">
            <a:extLst>
              <a:ext uri="{FF2B5EF4-FFF2-40B4-BE49-F238E27FC236}">
                <a16:creationId xmlns:a16="http://schemas.microsoft.com/office/drawing/2014/main" id="{489C18F3-539F-4A55-9CA8-17EEDE355F45}"/>
              </a:ext>
            </a:extLst>
          </p:cNvPr>
          <p:cNvSpPr>
            <a:spLocks noGrp="1"/>
          </p:cNvSpPr>
          <p:nvPr>
            <p:ph idx="1"/>
          </p:nvPr>
        </p:nvSpPr>
        <p:spPr/>
        <p:txBody>
          <a:bodyPr/>
          <a:lstStyle/>
          <a:p>
            <a:pPr marL="457200" indent="-457200">
              <a:buAutoNum type="arabicPeriod" startAt="6"/>
            </a:pPr>
            <a:r>
              <a:rPr lang="en-GB" sz="1800" b="1" dirty="0">
                <a:latin typeface="Arial Narrow" panose="020B0606020202030204" pitchFamily="34" charset="0"/>
              </a:rPr>
              <a:t>Technical Specification and Scope of Work</a:t>
            </a:r>
          </a:p>
          <a:p>
            <a:pPr marL="0" indent="0">
              <a:buNone/>
            </a:pPr>
            <a:endParaRPr lang="en-GB" sz="1800" dirty="0">
              <a:latin typeface="Arial Narrow" panose="020B0606020202030204" pitchFamily="34" charset="0"/>
            </a:endParaRPr>
          </a:p>
          <a:p>
            <a:pPr algn="just"/>
            <a:r>
              <a:rPr lang="en-GB" sz="1800" dirty="0">
                <a:latin typeface="Arial Narrow" panose="020B0606020202030204" pitchFamily="34" charset="0"/>
              </a:rPr>
              <a:t>Bidders must be able </a:t>
            </a:r>
            <a:r>
              <a:rPr lang="en-GB" sz="1800">
                <a:latin typeface="Arial Narrow" panose="020B0606020202030204" pitchFamily="34" charset="0"/>
              </a:rPr>
              <a:t>to supply </a:t>
            </a:r>
            <a:r>
              <a:rPr lang="en-ZA" sz="1800" b="1">
                <a:effectLst/>
                <a:latin typeface="Arial Narrow" panose="020B0606020202030204" pitchFamily="34" charset="0"/>
                <a:ea typeface="Calibri" panose="020F0502020204030204" pitchFamily="34" charset="0"/>
                <a:cs typeface="Arial" panose="020B0604020202020204" pitchFamily="34" charset="0"/>
              </a:rPr>
              <a:t>RT66-2025</a:t>
            </a:r>
            <a:r>
              <a:rPr lang="en-US" sz="1800" b="1" dirty="0">
                <a:latin typeface="Arial Narrow" panose="020B0606020202030204" pitchFamily="34" charset="0"/>
                <a:ea typeface="Calibri" panose="020F0502020204030204" pitchFamily="34" charset="0"/>
                <a:cs typeface="Arial" panose="020B0604020202020204" pitchFamily="34" charset="0"/>
              </a:rPr>
              <a:t>: </a:t>
            </a:r>
            <a:r>
              <a:rPr lang="en-ZA" sz="1800" b="1" dirty="0">
                <a:effectLst/>
                <a:latin typeface="Arial Narrow" panose="020B0606020202030204" pitchFamily="34" charset="0"/>
                <a:ea typeface="Calibri" panose="020F0502020204030204" pitchFamily="34" charset="0"/>
                <a:cs typeface="Arial" panose="020B0604020202020204" pitchFamily="34" charset="0"/>
              </a:rPr>
              <a:t>SUPPLY AND DELIVERY OF </a:t>
            </a:r>
            <a:r>
              <a:rPr lang="en-ZA"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TACTICAL AND CRIME SCENE EQUIPMENT TO THE STATE</a:t>
            </a:r>
            <a:r>
              <a:rPr lang="en-ZA" sz="1800" b="1" dirty="0">
                <a:effectLst/>
                <a:latin typeface="Arial Narrow" panose="020B0606020202030204" pitchFamily="34" charset="0"/>
                <a:ea typeface="Calibri" panose="020F0502020204030204" pitchFamily="34" charset="0"/>
                <a:cs typeface="Arial" panose="020B0604020202020204" pitchFamily="34" charset="0"/>
              </a:rPr>
              <a:t> FOR THE PERIOD OF THIRTY-SIX (36) MONTHS</a:t>
            </a:r>
            <a:r>
              <a:rPr lang="en-ZA" sz="1800" b="1" dirty="0">
                <a:latin typeface="Arial Narrow" panose="020B0606020202030204" pitchFamily="34" charset="0"/>
                <a:ea typeface="Calibri" panose="020F0502020204030204" pitchFamily="34" charset="0"/>
                <a:cs typeface="Arial" panose="020B0604020202020204" pitchFamily="34" charset="0"/>
              </a:rPr>
              <a:t> </a:t>
            </a:r>
            <a:r>
              <a:rPr lang="en-GB" sz="1800" dirty="0">
                <a:latin typeface="Arial Narrow" panose="020B0606020202030204" pitchFamily="34" charset="0"/>
              </a:rPr>
              <a:t>as per the</a:t>
            </a:r>
            <a:r>
              <a:rPr lang="en-GB" sz="1800" b="1" dirty="0">
                <a:latin typeface="Arial Narrow" panose="020B0606020202030204" pitchFamily="34" charset="0"/>
              </a:rPr>
              <a:t> Technical Specifications. (paragraph 6.4.5 page 12 of the Special Conditions of Contract)</a:t>
            </a:r>
          </a:p>
          <a:p>
            <a:pPr marL="0" indent="0" algn="just">
              <a:buNone/>
            </a:pPr>
            <a:endParaRPr lang="en-GB" dirty="0"/>
          </a:p>
          <a:p>
            <a:pPr marL="0" indent="0">
              <a:buNone/>
            </a:pPr>
            <a:endParaRPr lang="en-ZA" dirty="0"/>
          </a:p>
        </p:txBody>
      </p:sp>
    </p:spTree>
    <p:extLst>
      <p:ext uri="{BB962C8B-B14F-4D97-AF65-F5344CB8AC3E}">
        <p14:creationId xmlns:p14="http://schemas.microsoft.com/office/powerpoint/2010/main" val="2089753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br>
              <a:rPr kumimoji="0" lang="en-ZA" sz="20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br>
              <a:rPr kumimoji="0" lang="en-ZA" sz="20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r>
              <a:rPr lang="en-ZA" sz="1800" dirty="0">
                <a:latin typeface="Arial Narrow" panose="020B0606020202030204" pitchFamily="34" charset="0"/>
                <a:cs typeface="Arial" panose="020B0604020202020204" pitchFamily="34" charset="0"/>
              </a:rPr>
              <a:t>RT66-2025: </a:t>
            </a:r>
            <a:r>
              <a:rPr lang="en-ZA" sz="1800" b="1" dirty="0">
                <a:effectLst/>
                <a:latin typeface="Arial Narrow" panose="020B0606020202030204" pitchFamily="34" charset="0"/>
                <a:ea typeface="Calibri" panose="020F0502020204030204" pitchFamily="34" charset="0"/>
                <a:cs typeface="Arial" panose="020B0604020202020204" pitchFamily="34" charset="0"/>
              </a:rPr>
              <a:t>SUPPLY AND DELIVERY OF </a:t>
            </a:r>
            <a:r>
              <a:rPr lang="en-ZA"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TACTICAL AND CRIME SCENE EQUIPMENT TO THE STATE</a:t>
            </a:r>
            <a:r>
              <a:rPr lang="en-ZA" sz="1800" b="1" dirty="0">
                <a:effectLst/>
                <a:latin typeface="Arial Narrow" panose="020B0606020202030204" pitchFamily="34" charset="0"/>
                <a:ea typeface="Calibri" panose="020F0502020204030204" pitchFamily="34" charset="0"/>
                <a:cs typeface="Arial" panose="020B0604020202020204" pitchFamily="34" charset="0"/>
              </a:rPr>
              <a:t> FOR THE PERIOD OF THIRTY-SIX (36) MONTHS</a:t>
            </a:r>
            <a:br>
              <a:rPr lang="en-ZA" sz="1800" dirty="0">
                <a:effectLst/>
                <a:latin typeface="Arial Narrow" panose="020B0606020202030204" pitchFamily="34" charset="0"/>
                <a:ea typeface="Calibri" panose="020F0502020204030204" pitchFamily="34" charset="0"/>
                <a:cs typeface="Arial" panose="020B0604020202020204" pitchFamily="34" charset="0"/>
              </a:rPr>
            </a:br>
            <a:endParaRPr lang="en-GB" sz="2000" dirty="0">
              <a:latin typeface="Arial Narrow" panose="020B0606020202030204" pitchFamily="34" charset="0"/>
            </a:endParaRPr>
          </a:p>
        </p:txBody>
      </p:sp>
      <p:sp>
        <p:nvSpPr>
          <p:cNvPr id="4" name="Content Placeholder 3">
            <a:extLst>
              <a:ext uri="{FF2B5EF4-FFF2-40B4-BE49-F238E27FC236}">
                <a16:creationId xmlns:a16="http://schemas.microsoft.com/office/drawing/2014/main" id="{1A3C09A3-1875-4D25-9498-FAEB044BE41E}"/>
              </a:ext>
            </a:extLst>
          </p:cNvPr>
          <p:cNvSpPr>
            <a:spLocks noGrp="1"/>
          </p:cNvSpPr>
          <p:nvPr>
            <p:ph idx="1"/>
          </p:nvPr>
        </p:nvSpPr>
        <p:spPr/>
        <p:txBody>
          <a:bodyPr/>
          <a:lstStyle/>
          <a:p>
            <a:pPr marL="457200" indent="-457200">
              <a:buAutoNum type="arabicPeriod" startAt="7"/>
            </a:pPr>
            <a:r>
              <a:rPr lang="en-ZA" sz="1800" b="1" dirty="0">
                <a:latin typeface="Arial Narrow" panose="020B0606020202030204" pitchFamily="34" charset="0"/>
              </a:rPr>
              <a:t>Evaluation Criteria as per clause 6 of the SCC</a:t>
            </a:r>
          </a:p>
          <a:p>
            <a:pPr marL="0" indent="0">
              <a:buNone/>
            </a:pPr>
            <a:endParaRPr lang="en-ZA" dirty="0"/>
          </a:p>
        </p:txBody>
      </p:sp>
      <p:graphicFrame>
        <p:nvGraphicFramePr>
          <p:cNvPr id="3" name="Table 2">
            <a:extLst>
              <a:ext uri="{FF2B5EF4-FFF2-40B4-BE49-F238E27FC236}">
                <a16:creationId xmlns:a16="http://schemas.microsoft.com/office/drawing/2014/main" id="{77F0F825-48FF-1BFB-CB66-D0A7386D2570}"/>
              </a:ext>
            </a:extLst>
          </p:cNvPr>
          <p:cNvGraphicFramePr>
            <a:graphicFrameLocks noGrp="1"/>
          </p:cNvGraphicFramePr>
          <p:nvPr>
            <p:extLst>
              <p:ext uri="{D42A27DB-BD31-4B8C-83A1-F6EECF244321}">
                <p14:modId xmlns:p14="http://schemas.microsoft.com/office/powerpoint/2010/main" val="4222831981"/>
              </p:ext>
            </p:extLst>
          </p:nvPr>
        </p:nvGraphicFramePr>
        <p:xfrm>
          <a:off x="628650" y="3065780"/>
          <a:ext cx="7581072" cy="1768475"/>
        </p:xfrm>
        <a:graphic>
          <a:graphicData uri="http://schemas.openxmlformats.org/drawingml/2006/table">
            <a:tbl>
              <a:tblPr firstRow="1" firstCol="1" bandRow="1"/>
              <a:tblGrid>
                <a:gridCol w="1895268">
                  <a:extLst>
                    <a:ext uri="{9D8B030D-6E8A-4147-A177-3AD203B41FA5}">
                      <a16:colId xmlns:a16="http://schemas.microsoft.com/office/drawing/2014/main" val="3523191087"/>
                    </a:ext>
                  </a:extLst>
                </a:gridCol>
                <a:gridCol w="1895268">
                  <a:extLst>
                    <a:ext uri="{9D8B030D-6E8A-4147-A177-3AD203B41FA5}">
                      <a16:colId xmlns:a16="http://schemas.microsoft.com/office/drawing/2014/main" val="824135580"/>
                    </a:ext>
                  </a:extLst>
                </a:gridCol>
                <a:gridCol w="1895268">
                  <a:extLst>
                    <a:ext uri="{9D8B030D-6E8A-4147-A177-3AD203B41FA5}">
                      <a16:colId xmlns:a16="http://schemas.microsoft.com/office/drawing/2014/main" val="672342585"/>
                    </a:ext>
                  </a:extLst>
                </a:gridCol>
                <a:gridCol w="1895268">
                  <a:extLst>
                    <a:ext uri="{9D8B030D-6E8A-4147-A177-3AD203B41FA5}">
                      <a16:colId xmlns:a16="http://schemas.microsoft.com/office/drawing/2014/main" val="2895495476"/>
                    </a:ext>
                  </a:extLst>
                </a:gridCol>
              </a:tblGrid>
              <a:tr h="283845">
                <a:tc>
                  <a:txBody>
                    <a:bodyPr/>
                    <a:lstStyle/>
                    <a:p>
                      <a:pPr algn="ctr">
                        <a:lnSpc>
                          <a:spcPct val="150000"/>
                        </a:lnSpc>
                        <a:spcBef>
                          <a:spcPts val="600"/>
                        </a:spcBef>
                        <a:spcAft>
                          <a:spcPts val="600"/>
                        </a:spcAft>
                      </a:pPr>
                      <a:r>
                        <a:rPr lang="en-US" sz="1000"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Phase 1</a:t>
                      </a:r>
                      <a:endParaRPr lang="en-ZA"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Bef>
                          <a:spcPts val="600"/>
                        </a:spcBef>
                        <a:spcAft>
                          <a:spcPts val="600"/>
                        </a:spcAft>
                      </a:pPr>
                      <a:r>
                        <a:rPr lang="en-US" sz="100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Phase 2</a:t>
                      </a:r>
                      <a:endParaRPr lang="en-ZA"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Bef>
                          <a:spcPts val="600"/>
                        </a:spcBef>
                        <a:spcAft>
                          <a:spcPts val="600"/>
                        </a:spcAft>
                      </a:pPr>
                      <a:r>
                        <a:rPr lang="en-US" sz="100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Phase 3</a:t>
                      </a:r>
                      <a:endParaRPr lang="en-ZA"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Bef>
                          <a:spcPts val="600"/>
                        </a:spcBef>
                        <a:spcAft>
                          <a:spcPts val="600"/>
                        </a:spcAft>
                      </a:pPr>
                      <a:r>
                        <a:rPr lang="en-US" sz="1000"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Phase 4</a:t>
                      </a:r>
                      <a:endParaRPr lang="en-ZA"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7426894"/>
                  </a:ext>
                </a:extLst>
              </a:tr>
              <a:tr h="706755">
                <a:tc>
                  <a:txBody>
                    <a:bodyPr/>
                    <a:lstStyle/>
                    <a:p>
                      <a:pPr algn="ctr">
                        <a:lnSpc>
                          <a:spcPct val="150000"/>
                        </a:lnSpc>
                        <a:spcBef>
                          <a:spcPts val="600"/>
                        </a:spcBef>
                        <a:spcAft>
                          <a:spcPts val="600"/>
                        </a:spcAft>
                      </a:pPr>
                      <a:r>
                        <a:rPr lang="en-US" sz="1000"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Administrative  requirements </a:t>
                      </a:r>
                      <a:endParaRPr lang="en-ZA"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Bef>
                          <a:spcPts val="600"/>
                        </a:spcBef>
                        <a:spcAft>
                          <a:spcPts val="600"/>
                        </a:spcAft>
                      </a:pPr>
                      <a:r>
                        <a:rPr lang="en-GB" sz="1000"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Mandatory </a:t>
                      </a:r>
                      <a:r>
                        <a:rPr lang="en-US" sz="1000" b="1" dirty="0">
                          <a:solidFill>
                            <a:srgbClr val="FFFFFF"/>
                          </a:solidFill>
                          <a:effectLst/>
                          <a:latin typeface="Arial Narrow" panose="020B0606020202030204" pitchFamily="34" charset="0"/>
                          <a:ea typeface="Arial Narrow" panose="020B0606020202030204" pitchFamily="34" charset="0"/>
                          <a:cs typeface="Arial Narrow" panose="020B0606020202030204" pitchFamily="34" charset="0"/>
                        </a:rPr>
                        <a:t>Requirements</a:t>
                      </a:r>
                      <a:endParaRPr lang="en-ZA"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Bef>
                          <a:spcPts val="600"/>
                        </a:spcBef>
                        <a:spcAft>
                          <a:spcPts val="600"/>
                        </a:spcAft>
                      </a:pPr>
                      <a:r>
                        <a:rPr lang="en-US" sz="1000"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Technical Requirements &amp; Sample Evaluation</a:t>
                      </a:r>
                      <a:endParaRPr lang="en-ZA"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Bef>
                          <a:spcPts val="600"/>
                        </a:spcBef>
                        <a:spcAft>
                          <a:spcPts val="600"/>
                        </a:spcAft>
                      </a:pPr>
                      <a:r>
                        <a:rPr lang="en-US" sz="100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Price and</a:t>
                      </a:r>
                      <a:endParaRPr lang="en-ZA" sz="1100">
                        <a:effectLst/>
                        <a:latin typeface="Arial Narrow" panose="020B0606020202030204" pitchFamily="34" charset="0"/>
                        <a:ea typeface="Calibri" panose="020F0502020204030204" pitchFamily="34" charset="0"/>
                        <a:cs typeface="Arial" panose="020B0604020202020204" pitchFamily="34" charset="0"/>
                      </a:endParaRPr>
                    </a:p>
                    <a:p>
                      <a:pPr algn="ctr">
                        <a:lnSpc>
                          <a:spcPct val="150000"/>
                        </a:lnSpc>
                        <a:spcBef>
                          <a:spcPts val="600"/>
                        </a:spcBef>
                        <a:spcAft>
                          <a:spcPts val="600"/>
                        </a:spcAft>
                      </a:pPr>
                      <a:r>
                        <a:rPr lang="en-US" sz="100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Specific Goals</a:t>
                      </a:r>
                      <a:endParaRPr lang="en-ZA"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812417001"/>
                  </a:ext>
                </a:extLst>
              </a:tr>
              <a:tr h="777875">
                <a:tc>
                  <a:txBody>
                    <a:bodyPr/>
                    <a:lstStyle/>
                    <a:p>
                      <a:pPr>
                        <a:lnSpc>
                          <a:spcPct val="150000"/>
                        </a:lnSpc>
                        <a:spcBef>
                          <a:spcPts val="600"/>
                        </a:spcBef>
                        <a:spcAft>
                          <a:spcPts val="600"/>
                        </a:spcAft>
                      </a:pPr>
                      <a:r>
                        <a:rPr lang="en-US" sz="1000" dirty="0">
                          <a:effectLst/>
                          <a:latin typeface="Arial Narrow" panose="020B0606020202030204" pitchFamily="34" charset="0"/>
                          <a:ea typeface="Times New Roman" panose="02020603050405020304" pitchFamily="18" charset="0"/>
                          <a:cs typeface="Arial" panose="020B0604020202020204" pitchFamily="34" charset="0"/>
                        </a:rPr>
                        <a:t>Compliance with administrative  requirements</a:t>
                      </a:r>
                      <a:endParaRPr lang="en-ZA"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9065" marR="132715" algn="ctr">
                        <a:lnSpc>
                          <a:spcPct val="150000"/>
                        </a:lnSpc>
                        <a:spcBef>
                          <a:spcPts val="595"/>
                        </a:spcBef>
                        <a:spcAft>
                          <a:spcPts val="0"/>
                        </a:spcAft>
                      </a:pPr>
                      <a:r>
                        <a:rPr lang="en-US" sz="1000" dirty="0">
                          <a:effectLst/>
                          <a:latin typeface="Arial Narrow" panose="020B0606020202030204" pitchFamily="34" charset="0"/>
                          <a:ea typeface="Arial" panose="020B0604020202020204" pitchFamily="34" charset="0"/>
                          <a:cs typeface="Times New Roman" panose="02020603050405020304" pitchFamily="18" charset="0"/>
                        </a:rPr>
                        <a:t>Compliance with mandatory requirement</a:t>
                      </a:r>
                      <a:endParaRPr lang="en-ZA"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9065" marR="132715" algn="ctr">
                        <a:lnSpc>
                          <a:spcPct val="150000"/>
                        </a:lnSpc>
                        <a:spcBef>
                          <a:spcPts val="595"/>
                        </a:spcBef>
                        <a:spcAft>
                          <a:spcPts val="0"/>
                        </a:spcAft>
                      </a:pPr>
                      <a:r>
                        <a:rPr lang="en-US" sz="1000" dirty="0">
                          <a:effectLst/>
                          <a:latin typeface="Arial Narrow" panose="020B0606020202030204" pitchFamily="34" charset="0"/>
                          <a:ea typeface="Arial" panose="020B0604020202020204" pitchFamily="34" charset="0"/>
                          <a:cs typeface="Times New Roman" panose="02020603050405020304" pitchFamily="18" charset="0"/>
                        </a:rPr>
                        <a:t>Compliance with technical  requirement</a:t>
                      </a:r>
                      <a:endParaRPr lang="en-ZA"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600"/>
                        </a:spcBef>
                        <a:spcAft>
                          <a:spcPts val="600"/>
                        </a:spcAft>
                      </a:pPr>
                      <a:r>
                        <a:rPr lang="en-GB" sz="1000" dirty="0">
                          <a:effectLst/>
                          <a:latin typeface="Arial Narrow" panose="020B0606020202030204" pitchFamily="34" charset="0"/>
                          <a:ea typeface="Calibri" panose="020F0502020204030204" pitchFamily="34" charset="0"/>
                          <a:cs typeface="Arial" panose="020B0604020202020204" pitchFamily="34" charset="0"/>
                        </a:rPr>
                        <a:t>Bids evaluated in terms of the 90/10 preference system</a:t>
                      </a:r>
                      <a:endParaRPr lang="en-ZA"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1945578"/>
                  </a:ext>
                </a:extLst>
              </a:tr>
            </a:tbl>
          </a:graphicData>
        </a:graphic>
      </p:graphicFrame>
    </p:spTree>
    <p:extLst>
      <p:ext uri="{BB962C8B-B14F-4D97-AF65-F5344CB8AC3E}">
        <p14:creationId xmlns:p14="http://schemas.microsoft.com/office/powerpoint/2010/main" val="544750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CFEBD-989B-946F-7C33-DB69BE902200}"/>
              </a:ext>
            </a:extLst>
          </p:cNvPr>
          <p:cNvSpPr>
            <a:spLocks noGrp="1"/>
          </p:cNvSpPr>
          <p:nvPr>
            <p:ph type="title"/>
          </p:nvPr>
        </p:nvSpPr>
        <p:spPr>
          <a:xfrm>
            <a:off x="371989" y="620038"/>
            <a:ext cx="8536487" cy="945715"/>
          </a:xfrm>
        </p:spPr>
        <p:txBody>
          <a:bodyPr>
            <a:normAutofit fontScale="90000"/>
          </a:bodyPr>
          <a:lstStyle/>
          <a:p>
            <a:pPr>
              <a:lnSpc>
                <a:spcPct val="100000"/>
              </a:lnSpc>
            </a:pPr>
            <a:r>
              <a:rPr lang="en-ZA" sz="1800" b="1" dirty="0">
                <a:effectLst/>
                <a:latin typeface="Arial Narrow" panose="020B0606020202030204" pitchFamily="34" charset="0"/>
                <a:ea typeface="Calibri" panose="020F0502020204030204" pitchFamily="34" charset="0"/>
                <a:cs typeface="Arial" panose="020B0604020202020204" pitchFamily="34" charset="0"/>
              </a:rPr>
              <a:t>RT66-2025</a:t>
            </a:r>
            <a:r>
              <a:rPr lang="en-US" sz="1800" b="1" dirty="0">
                <a:latin typeface="Arial Narrow" panose="020B0606020202030204" pitchFamily="34" charset="0"/>
                <a:ea typeface="Calibri" panose="020F0502020204030204" pitchFamily="34" charset="0"/>
                <a:cs typeface="Arial" panose="020B0604020202020204" pitchFamily="34" charset="0"/>
              </a:rPr>
              <a:t>: </a:t>
            </a:r>
            <a:r>
              <a:rPr lang="en-ZA" sz="1800" b="1" dirty="0">
                <a:effectLst/>
                <a:latin typeface="Arial Narrow" panose="020B0606020202030204" pitchFamily="34" charset="0"/>
                <a:ea typeface="Calibri" panose="020F0502020204030204" pitchFamily="34" charset="0"/>
                <a:cs typeface="Arial" panose="020B0604020202020204" pitchFamily="34" charset="0"/>
              </a:rPr>
              <a:t>SUPPLY AND DELIVERY OF </a:t>
            </a:r>
            <a:r>
              <a:rPr lang="en-ZA"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TACTICAL AND CRIME SCENE EQUIPMENT TO THE STATE</a:t>
            </a:r>
            <a:r>
              <a:rPr lang="en-ZA" sz="1800" b="1" dirty="0">
                <a:effectLst/>
                <a:latin typeface="Arial Narrow" panose="020B0606020202030204" pitchFamily="34" charset="0"/>
                <a:ea typeface="Calibri" panose="020F0502020204030204" pitchFamily="34" charset="0"/>
                <a:cs typeface="Arial" panose="020B0604020202020204" pitchFamily="34" charset="0"/>
              </a:rPr>
              <a:t> FOR THE PERIOD OF THIRTY-SIX (36) MONTHS</a:t>
            </a:r>
            <a:br>
              <a:rPr lang="en-ZA" sz="1800" dirty="0">
                <a:effectLst/>
                <a:latin typeface="Arial Narrow" panose="020B0606020202030204" pitchFamily="34" charset="0"/>
                <a:ea typeface="Calibri" panose="020F0502020204030204" pitchFamily="34" charset="0"/>
                <a:cs typeface="Arial" panose="020B0604020202020204" pitchFamily="34" charset="0"/>
              </a:rPr>
            </a:br>
            <a:endParaRPr lang="en-ZA" dirty="0"/>
          </a:p>
        </p:txBody>
      </p:sp>
      <p:sp>
        <p:nvSpPr>
          <p:cNvPr id="7" name="Content Placeholder 6">
            <a:extLst>
              <a:ext uri="{FF2B5EF4-FFF2-40B4-BE49-F238E27FC236}">
                <a16:creationId xmlns:a16="http://schemas.microsoft.com/office/drawing/2014/main" id="{7F8070D4-7FC2-F152-E59C-DF94BA1ED342}"/>
              </a:ext>
            </a:extLst>
          </p:cNvPr>
          <p:cNvSpPr>
            <a:spLocks noGrp="1"/>
          </p:cNvSpPr>
          <p:nvPr>
            <p:ph idx="1"/>
          </p:nvPr>
        </p:nvSpPr>
        <p:spPr>
          <a:xfrm>
            <a:off x="288099" y="1565754"/>
            <a:ext cx="8536487" cy="5081536"/>
          </a:xfrm>
        </p:spPr>
        <p:txBody>
          <a:bodyPr>
            <a:normAutofit/>
          </a:bodyPr>
          <a:lstStyle/>
          <a:p>
            <a:pPr marL="0" indent="0">
              <a:buNone/>
            </a:pPr>
            <a:r>
              <a:rPr lang="en-US" sz="1800" b="1" dirty="0">
                <a:solidFill>
                  <a:schemeClr val="bg1"/>
                </a:solidFill>
                <a:highlight>
                  <a:srgbClr val="800000"/>
                </a:highlight>
                <a:latin typeface="Arial Narrow" panose="020B0606020202030204" pitchFamily="34" charset="0"/>
              </a:rPr>
              <a:t>PHASE 1: Administrative  Requirements</a:t>
            </a:r>
          </a:p>
          <a:p>
            <a:pPr marL="0" indent="0">
              <a:buNone/>
            </a:pPr>
            <a:r>
              <a:rPr lang="en-ZA" sz="1800" dirty="0">
                <a:latin typeface="Arial Narrow" panose="020B0606020202030204" pitchFamily="34" charset="0"/>
                <a:cs typeface="Arial" panose="020B0604020202020204" pitchFamily="34" charset="0"/>
              </a:rPr>
              <a:t>Bidders are required to submit the required documents and must be completed in full.</a:t>
            </a:r>
          </a:p>
          <a:p>
            <a:pPr marL="457200" indent="-457200">
              <a:buFont typeface="+mj-lt"/>
              <a:buAutoNum type="alphaLcPeriod"/>
            </a:pPr>
            <a:r>
              <a:rPr lang="en-ZA" sz="1800" dirty="0">
                <a:effectLst/>
                <a:latin typeface="Arial Narrow" panose="020B0606020202030204" pitchFamily="34" charset="0"/>
                <a:ea typeface="Calibri" panose="020F0502020204030204" pitchFamily="34" charset="0"/>
                <a:cs typeface="Arial" panose="020B0604020202020204" pitchFamily="34" charset="0"/>
              </a:rPr>
              <a:t>SBD 1 – Invitation form to bid.</a:t>
            </a:r>
          </a:p>
          <a:p>
            <a:pPr marL="457200" indent="-457200">
              <a:buFont typeface="+mj-lt"/>
              <a:buAutoNum type="alphaLcPeriod"/>
            </a:pPr>
            <a:r>
              <a:rPr lang="en-ZA" sz="1800" dirty="0">
                <a:effectLst/>
                <a:latin typeface="Arial Narrow" panose="020B0606020202030204" pitchFamily="34" charset="0"/>
                <a:ea typeface="Calibri" panose="020F0502020204030204" pitchFamily="34" charset="0"/>
                <a:cs typeface="Arial" panose="020B0604020202020204" pitchFamily="34" charset="0"/>
              </a:rPr>
              <a:t>Proof of Authority – This is a company resolution for the capacity under which this bid is signed as per SBD 1</a:t>
            </a:r>
            <a:r>
              <a:rPr lang="en-ZA" sz="1800" dirty="0">
                <a:latin typeface="Arial Narrow" panose="020B0606020202030204" pitchFamily="34" charset="0"/>
                <a:ea typeface="Calibri" panose="020F0502020204030204" pitchFamily="34" charset="0"/>
                <a:cs typeface="Arial" panose="020B0604020202020204" pitchFamily="34" charset="0"/>
              </a:rPr>
              <a:t>.</a:t>
            </a:r>
            <a:endParaRPr lang="en-ZA" sz="1800" dirty="0">
              <a:effectLst/>
              <a:latin typeface="Arial Narrow" panose="020B0606020202030204" pitchFamily="34" charset="0"/>
              <a:ea typeface="Calibri" panose="020F0502020204030204" pitchFamily="34" charset="0"/>
              <a:cs typeface="Arial" panose="020B0604020202020204" pitchFamily="34" charset="0"/>
            </a:endParaRPr>
          </a:p>
          <a:p>
            <a:pPr marL="457200" indent="-457200">
              <a:buFont typeface="+mj-lt"/>
              <a:buAutoNum type="alphaLcPeriod"/>
            </a:pPr>
            <a:r>
              <a:rPr lang="en-ZA" sz="1800" dirty="0">
                <a:effectLst/>
                <a:latin typeface="Arial Narrow" panose="020B0606020202030204" pitchFamily="34" charset="0"/>
                <a:ea typeface="Calibri" panose="020F0502020204030204" pitchFamily="34" charset="0"/>
                <a:cs typeface="Arial" panose="020B0604020202020204" pitchFamily="34" charset="0"/>
              </a:rPr>
              <a:t>SBD 4 – Bidders Disclosure  </a:t>
            </a:r>
          </a:p>
          <a:p>
            <a:pPr marL="457200" indent="-457200">
              <a:buFont typeface="+mj-lt"/>
              <a:buAutoNum type="alphaLcPeriod"/>
            </a:pPr>
            <a:r>
              <a:rPr lang="en-ZA" sz="1800" dirty="0">
                <a:effectLst/>
                <a:latin typeface="Arial Narrow" panose="020B0606020202030204" pitchFamily="34" charset="0"/>
                <a:ea typeface="Calibri" panose="020F0502020204030204" pitchFamily="34" charset="0"/>
                <a:cs typeface="Arial" panose="020B0604020202020204" pitchFamily="34" charset="0"/>
              </a:rPr>
              <a:t>SBD 6.1 – Preference points claim form</a:t>
            </a:r>
          </a:p>
          <a:p>
            <a:pPr marL="457200" indent="-457200">
              <a:buFont typeface="+mj-lt"/>
              <a:buAutoNum type="alphaLcPeriod"/>
            </a:pPr>
            <a:r>
              <a:rPr lang="en-ZA" sz="1800" dirty="0">
                <a:effectLst/>
                <a:latin typeface="Arial Narrow" panose="020B0606020202030204" pitchFamily="34" charset="0"/>
                <a:ea typeface="Calibri" panose="020F0502020204030204" pitchFamily="34" charset="0"/>
                <a:cs typeface="Arial" panose="020B0604020202020204" pitchFamily="34" charset="0"/>
              </a:rPr>
              <a:t>TCD 13 and 13.1 Authorisation Declaration</a:t>
            </a:r>
            <a:endParaRPr lang="en-ZA" sz="1800" dirty="0">
              <a:latin typeface="Arial Narrow" panose="020B0606020202030204" pitchFamily="34" charset="0"/>
              <a:ea typeface="Calibri" panose="020F0502020204030204" pitchFamily="34" charset="0"/>
              <a:cs typeface="Arial" panose="020B0604020202020204" pitchFamily="34" charset="0"/>
            </a:endParaRPr>
          </a:p>
          <a:p>
            <a:pPr marL="457200" indent="-457200">
              <a:buFont typeface="+mj-lt"/>
              <a:buAutoNum type="alphaLcPeriod"/>
            </a:pPr>
            <a:r>
              <a:rPr lang="en-ZA" sz="1800" dirty="0">
                <a:effectLst/>
                <a:latin typeface="Arial Narrow" panose="020B0606020202030204" pitchFamily="34" charset="0"/>
                <a:ea typeface="Calibri" panose="020F0502020204030204" pitchFamily="34" charset="0"/>
                <a:cs typeface="Arial" panose="020B0604020202020204" pitchFamily="34" charset="0"/>
              </a:rPr>
              <a:t>Central Supplier Database</a:t>
            </a:r>
          </a:p>
          <a:p>
            <a:pPr marL="457200" indent="-457200">
              <a:buFont typeface="+mj-lt"/>
              <a:buAutoNum type="alphaLcPeriod"/>
            </a:pPr>
            <a:r>
              <a:rPr lang="en-ZA" sz="1800" dirty="0">
                <a:effectLst/>
                <a:latin typeface="Arial Narrow" panose="020B0606020202030204" pitchFamily="34" charset="0"/>
                <a:ea typeface="Calibri" panose="020F0502020204030204" pitchFamily="34" charset="0"/>
                <a:cs typeface="Arial" panose="020B0604020202020204" pitchFamily="34" charset="0"/>
              </a:rPr>
              <a:t>Written Confirmation to disclose tax status</a:t>
            </a:r>
          </a:p>
          <a:p>
            <a:pPr marL="457200" indent="-457200">
              <a:buFont typeface="+mj-lt"/>
              <a:buAutoNum type="alphaLcPeriod"/>
            </a:pPr>
            <a:r>
              <a:rPr lang="en-ZA" sz="1800" dirty="0">
                <a:latin typeface="Arial Narrow" panose="020B0606020202030204" pitchFamily="34" charset="0"/>
                <a:ea typeface="Calibri" panose="020F0502020204030204" pitchFamily="34" charset="0"/>
                <a:cs typeface="Arial" panose="020B0604020202020204" pitchFamily="34" charset="0"/>
              </a:rPr>
              <a:t>CIPC company Registration</a:t>
            </a:r>
          </a:p>
          <a:p>
            <a:pPr marL="457200" indent="-457200">
              <a:buFont typeface="+mj-lt"/>
              <a:buAutoNum type="alphaLcPeriod"/>
            </a:pPr>
            <a:endParaRPr lang="en-ZA" sz="1800" dirty="0">
              <a:effectLst/>
              <a:latin typeface="Arial Narrow" panose="020B0606020202030204" pitchFamily="34" charset="0"/>
              <a:ea typeface="Calibri" panose="020F0502020204030204" pitchFamily="34" charset="0"/>
              <a:cs typeface="Arial" panose="020B0604020202020204" pitchFamily="34" charset="0"/>
            </a:endParaRPr>
          </a:p>
          <a:p>
            <a:pPr marL="457200" indent="-457200">
              <a:buFont typeface="+mj-lt"/>
              <a:buAutoNum type="alphaLcPeriod"/>
            </a:pPr>
            <a:endParaRPr lang="en-ZA" sz="2000" dirty="0"/>
          </a:p>
          <a:p>
            <a:pPr marL="0" indent="0">
              <a:buNone/>
            </a:pPr>
            <a:endParaRPr lang="en-US" sz="2000" dirty="0"/>
          </a:p>
          <a:p>
            <a:endParaRPr lang="en-US" sz="2000" dirty="0"/>
          </a:p>
          <a:p>
            <a:endParaRPr lang="en-ZA" sz="2000" dirty="0">
              <a:highlight>
                <a:srgbClr val="FFFF00"/>
              </a:highlight>
            </a:endParaRPr>
          </a:p>
        </p:txBody>
      </p:sp>
    </p:spTree>
    <p:extLst>
      <p:ext uri="{BB962C8B-B14F-4D97-AF65-F5344CB8AC3E}">
        <p14:creationId xmlns:p14="http://schemas.microsoft.com/office/powerpoint/2010/main" val="712948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B9BCD-B325-43C1-A773-0DC546817870}"/>
              </a:ext>
            </a:extLst>
          </p:cNvPr>
          <p:cNvSpPr>
            <a:spLocks noGrp="1"/>
          </p:cNvSpPr>
          <p:nvPr>
            <p:ph type="title"/>
          </p:nvPr>
        </p:nvSpPr>
        <p:spPr>
          <a:xfrm>
            <a:off x="288099" y="427512"/>
            <a:ext cx="8536487" cy="1009402"/>
          </a:xfrm>
        </p:spPr>
        <p:txBody>
          <a:bodyPr>
            <a:normAutofit/>
          </a:bodyPr>
          <a:lstStyle/>
          <a:p>
            <a:pPr>
              <a:lnSpc>
                <a:spcPct val="100000"/>
              </a:lnSpc>
            </a:pPr>
            <a:r>
              <a:rPr lang="en-ZA" sz="1800" b="1" dirty="0">
                <a:effectLst/>
                <a:latin typeface="Arial Narrow" panose="020B0606020202030204" pitchFamily="34" charset="0"/>
                <a:ea typeface="Calibri" panose="020F0502020204030204" pitchFamily="34" charset="0"/>
                <a:cs typeface="Arial" panose="020B0604020202020204" pitchFamily="34" charset="0"/>
              </a:rPr>
              <a:t>RT66-2025</a:t>
            </a:r>
            <a:r>
              <a:rPr lang="en-US" sz="1800" b="1" dirty="0">
                <a:latin typeface="Arial Narrow" panose="020B0606020202030204" pitchFamily="34" charset="0"/>
                <a:ea typeface="Calibri" panose="020F0502020204030204" pitchFamily="34" charset="0"/>
                <a:cs typeface="Arial" panose="020B0604020202020204" pitchFamily="34" charset="0"/>
              </a:rPr>
              <a:t>: </a:t>
            </a:r>
            <a:r>
              <a:rPr lang="en-ZA" sz="1800" b="1" dirty="0">
                <a:effectLst/>
                <a:latin typeface="Arial Narrow" panose="020B0606020202030204" pitchFamily="34" charset="0"/>
                <a:ea typeface="Calibri" panose="020F0502020204030204" pitchFamily="34" charset="0"/>
                <a:cs typeface="Arial" panose="020B0604020202020204" pitchFamily="34" charset="0"/>
              </a:rPr>
              <a:t>SUPPLY AND DELIVERY OF </a:t>
            </a:r>
            <a:r>
              <a:rPr lang="en-ZA"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TACTICAL AND CRIME SCENE EQUIPMENT TO THE STATE</a:t>
            </a:r>
            <a:r>
              <a:rPr lang="en-ZA" sz="1800" b="1" dirty="0">
                <a:effectLst/>
                <a:latin typeface="Arial Narrow" panose="020B0606020202030204" pitchFamily="34" charset="0"/>
                <a:ea typeface="Calibri" panose="020F0502020204030204" pitchFamily="34" charset="0"/>
                <a:cs typeface="Arial" panose="020B0604020202020204" pitchFamily="34" charset="0"/>
              </a:rPr>
              <a:t> FOR THE PERIOD OF THIRTY-SIX (36) MONTHS</a:t>
            </a:r>
            <a:br>
              <a:rPr lang="en-ZA" sz="1800" dirty="0">
                <a:effectLst/>
                <a:latin typeface="Arial Narrow" panose="020B0606020202030204" pitchFamily="34" charset="0"/>
                <a:ea typeface="Calibri" panose="020F0502020204030204" pitchFamily="34" charset="0"/>
                <a:cs typeface="Arial" panose="020B0604020202020204" pitchFamily="34" charset="0"/>
              </a:rPr>
            </a:br>
            <a:endParaRPr lang="en-ZA" sz="2000" dirty="0"/>
          </a:p>
        </p:txBody>
      </p:sp>
      <p:sp>
        <p:nvSpPr>
          <p:cNvPr id="3" name="Content Placeholder 2">
            <a:extLst>
              <a:ext uri="{FF2B5EF4-FFF2-40B4-BE49-F238E27FC236}">
                <a16:creationId xmlns:a16="http://schemas.microsoft.com/office/drawing/2014/main" id="{C5FC441C-556D-4FB2-9BCB-1234D66A0689}"/>
              </a:ext>
            </a:extLst>
          </p:cNvPr>
          <p:cNvSpPr>
            <a:spLocks noGrp="1"/>
          </p:cNvSpPr>
          <p:nvPr>
            <p:ph idx="1"/>
          </p:nvPr>
        </p:nvSpPr>
        <p:spPr>
          <a:xfrm>
            <a:off x="288099" y="1251752"/>
            <a:ext cx="8536487" cy="5395538"/>
          </a:xfrm>
        </p:spPr>
        <p:txBody>
          <a:bodyPr>
            <a:normAutofit/>
          </a:bodyPr>
          <a:lstStyle/>
          <a:p>
            <a:pPr marL="0" lvl="1" indent="0">
              <a:lnSpc>
                <a:spcPct val="110000"/>
              </a:lnSpc>
              <a:spcBef>
                <a:spcPts val="750"/>
              </a:spcBef>
              <a:spcAft>
                <a:spcPts val="600"/>
              </a:spcAft>
              <a:buNone/>
            </a:pPr>
            <a:r>
              <a:rPr lang="en-ZA" b="1" dirty="0">
                <a:solidFill>
                  <a:schemeClr val="bg1"/>
                </a:solidFill>
                <a:highlight>
                  <a:srgbClr val="800000"/>
                </a:highlight>
                <a:latin typeface="Arial Narrow" panose="020B0606020202030204" pitchFamily="34" charset="0"/>
              </a:rPr>
              <a:t>PHASE 2: Mandatory Requirements</a:t>
            </a:r>
            <a:endParaRPr lang="en-US" b="1" dirty="0">
              <a:solidFill>
                <a:schemeClr val="bg1"/>
              </a:solidFill>
              <a:highlight>
                <a:srgbClr val="800000"/>
              </a:highlight>
              <a:latin typeface="Arial Narrow" panose="020B0606020202030204" pitchFamily="34" charset="0"/>
            </a:endParaRPr>
          </a:p>
          <a:p>
            <a:pPr marL="457200" lvl="2" indent="-457200">
              <a:spcBef>
                <a:spcPts val="750"/>
              </a:spcBef>
              <a:spcAft>
                <a:spcPts val="600"/>
              </a:spcAft>
              <a:buFont typeface="+mj-lt"/>
              <a:buAutoNum type="alphaLcPeriod"/>
            </a:pPr>
            <a:r>
              <a:rPr lang="en-ZA" sz="1800" dirty="0">
                <a:latin typeface="Arial Narrow" panose="020B0606020202030204" pitchFamily="34" charset="0"/>
                <a:cs typeface="Arial" panose="020B0604020202020204" pitchFamily="34" charset="0"/>
              </a:rPr>
              <a:t>Pricing Schedule</a:t>
            </a:r>
          </a:p>
          <a:p>
            <a:pPr marL="0" indent="0">
              <a:buNone/>
            </a:pPr>
            <a:endParaRPr lang="en-ZA" b="1" dirty="0"/>
          </a:p>
        </p:txBody>
      </p:sp>
    </p:spTree>
    <p:extLst>
      <p:ext uri="{BB962C8B-B14F-4D97-AF65-F5344CB8AC3E}">
        <p14:creationId xmlns:p14="http://schemas.microsoft.com/office/powerpoint/2010/main" val="3479886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6272E51E1252499E50B09DFB414863" ma:contentTypeVersion="15" ma:contentTypeDescription="Create a new document." ma:contentTypeScope="" ma:versionID="a10f7d0b0f0557624aeb5faad2086a01">
  <xsd:schema xmlns:xsd="http://www.w3.org/2001/XMLSchema" xmlns:xs="http://www.w3.org/2001/XMLSchema" xmlns:p="http://schemas.microsoft.com/office/2006/metadata/properties" xmlns:ns3="c9968551-9431-4fbf-96b0-f2441281689f" xmlns:ns4="7b8fcb1b-b789-46a4-94cb-36d4758294cd" targetNamespace="http://schemas.microsoft.com/office/2006/metadata/properties" ma:root="true" ma:fieldsID="29e6c21e23f4150cc7849a4ecaa09439" ns3:_="" ns4:_="">
    <xsd:import namespace="c9968551-9431-4fbf-96b0-f2441281689f"/>
    <xsd:import namespace="7b8fcb1b-b789-46a4-94cb-36d4758294c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968551-9431-4fbf-96b0-f244128168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8fcb1b-b789-46a4-94cb-36d4758294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9968551-9431-4fbf-96b0-f2441281689f" xsi:nil="true"/>
  </documentManagement>
</p:properties>
</file>

<file path=customXml/itemProps1.xml><?xml version="1.0" encoding="utf-8"?>
<ds:datastoreItem xmlns:ds="http://schemas.openxmlformats.org/officeDocument/2006/customXml" ds:itemID="{09A6DF4C-86F1-4A49-9BB1-BD39E3D8A3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968551-9431-4fbf-96b0-f2441281689f"/>
    <ds:schemaRef ds:uri="7b8fcb1b-b789-46a4-94cb-36d4758294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6FAC74-D93A-4D71-A771-8259A75DC2B2}">
  <ds:schemaRefs>
    <ds:schemaRef ds:uri="http://schemas.microsoft.com/sharepoint/v3/contenttype/forms"/>
  </ds:schemaRefs>
</ds:datastoreItem>
</file>

<file path=customXml/itemProps3.xml><?xml version="1.0" encoding="utf-8"?>
<ds:datastoreItem xmlns:ds="http://schemas.openxmlformats.org/officeDocument/2006/customXml" ds:itemID="{92E89500-D134-4766-8F38-ADEB5B809727}">
  <ds:schemaRefs>
    <ds:schemaRef ds:uri="7b8fcb1b-b789-46a4-94cb-36d4758294cd"/>
    <ds:schemaRef ds:uri="c9968551-9431-4fbf-96b0-f2441281689f"/>
    <ds:schemaRef ds:uri="http://schemas.microsoft.com/office/2006/documentManagement/types"/>
    <ds:schemaRef ds:uri="http://www.w3.org/XML/1998/namespace"/>
    <ds:schemaRef ds:uri="http://schemas.microsoft.com/office/infopath/2007/PartnerControls"/>
    <ds:schemaRef ds:uri="http://purl.org/dc/terms/"/>
    <ds:schemaRef ds:uri="http://purl.org/dc/elements/1.1/"/>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6169</TotalTime>
  <Words>2537</Words>
  <Application>Microsoft Office PowerPoint</Application>
  <PresentationFormat>On-screen Show (4:3)</PresentationFormat>
  <Paragraphs>196</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 Display</vt:lpstr>
      <vt:lpstr>Arial</vt:lpstr>
      <vt:lpstr>Arial Narrow</vt:lpstr>
      <vt:lpstr>Calibri</vt:lpstr>
      <vt:lpstr>Cambria Math</vt:lpstr>
      <vt:lpstr>Wingdings</vt:lpstr>
      <vt:lpstr>Office Theme</vt:lpstr>
      <vt:lpstr>BRIEFING SESSION PRESENTATION</vt:lpstr>
      <vt:lpstr>   RT66-2025: SUPPLY AND DELIVERY OF TACTICAL AND CRIME SCENE EQUIPMENT TO THE STATE FOR THE PERIOD OF THIRTY-SIX (36) MONTHS      </vt:lpstr>
      <vt:lpstr> RT66-2025: SUPPLY AND DELIVERY OF TACTICAL AND CRIME SCENE EQUIPMENT TO THE STATE FOR THE PERIOD OF THIRTY-SIX (36) MONTHS  </vt:lpstr>
      <vt:lpstr>  RT66-2025 SUPPLY AND DELIVERY OF TACTICAL AND CRIME SCENE EQUIPMENT TO THE STATE FOR THE PERIOD OF THIRTY-SIX (36) MONTHS   4. Bid Timelines</vt:lpstr>
      <vt:lpstr>RT66-2025: SUPPLY AND DELIVERY OF TACTICAL AND CRIME SCENE EQUIPMENT TO THE STATE FOR THE PERIOD OF THIRTY-SIX (36) MONTHS </vt:lpstr>
      <vt:lpstr>   RT66-2025: SUPPLY AND DELIVERY OF TACTICAL AND CRIME SCENE EQUIPMENT TO THE STATE FOR THE PERIOD OF THIRTY-SIX (36) MONTHS </vt:lpstr>
      <vt:lpstr>  RT66-2025: SUPPLY AND DELIVERY OF TACTICAL AND CRIME SCENE EQUIPMENT TO THE STATE FOR THE PERIOD OF THIRTY-SIX (36) MONTHS </vt:lpstr>
      <vt:lpstr>RT66-2025: SUPPLY AND DELIVERY OF TACTICAL AND CRIME SCENE EQUIPMENT TO THE STATE FOR THE PERIOD OF THIRTY-SIX (36) MONTHS </vt:lpstr>
      <vt:lpstr>RT66-2025: SUPPLY AND DELIVERY OF TACTICAL AND CRIME SCENE EQUIPMENT TO THE STATE FOR THE PERIOD OF THIRTY-SIX (36) MONTHS </vt:lpstr>
      <vt:lpstr>RT66-2025: SUPPLY AND DELIVERY OF TACTICAL AND CRIME SCENE EQUIPMENT TO THE STATE FOR THE PERIOD OF THIRTY-SIX (36) MONTHS </vt:lpstr>
      <vt:lpstr>RT66-2025: SUPPLY AND DELIVERY OF TACTICAL AND CRIME SCENE EQUIPMENT TO THE STATE FOR THE PERIOD OF THIRTY-SIX (36) MONTHS</vt:lpstr>
      <vt:lpstr>RT66-2025: SUPPLY AND DELIVERY OF TACTICAL AND CRIME SCENE EQUIPMENT TO THE STATE FOR THE PERIOD OF THIRTY-SIX (36) MONTHS</vt:lpstr>
      <vt:lpstr>RT66-2025: SUPPLY AND DELIVERY OF TACTICAL AND CRIME SCENE EQUIPMENT TO THE STATE FOR THE PERIOD OF THIRTY-SIX (36) MONTHS</vt:lpstr>
      <vt:lpstr>RT66-2025: SUPPLY AND DELIVERY OF TACTICAL AND CRIME SCENE EQUIPMENT TO THE STATE FOR THE PERIOD OF THIRTY-SIX (36) MONTHS</vt:lpstr>
      <vt:lpstr>RT66-2025: SUPPLY AND DELIVERY OF TACTICAL AND CRIME SCENE EQUIPMENT TO THE STATE FOR THE PERIOD OF THIRTY-SIX (36) MONTHS</vt:lpstr>
      <vt:lpstr>RT66-2025: SUPPLY AND DELIVERY OF TACTICAL AND CRIME SCENE EQUIPMENT TO THE STATE FOR THE PERIOD OF THIRTY-SIX (36) MONTHS</vt:lpstr>
      <vt:lpstr>RT66-2025: SUPPLY AND DELIVERY OF TACTICAL AND CRIME SCENE EQUIPMENT TO THE STATE FOR THE PERIOD OF THIRTY-SIX (36) MONTHS</vt:lpstr>
      <vt:lpstr>RT66-2025: SUPPLY AND DELIVERY OF TACTICAL AND CRIME SCENE EQUIPMENT TO THE STATE FOR THE PERIOD OF THIRTY-SIX (36) MONTHS</vt:lpstr>
      <vt:lpstr>RT66-2025: SUPPLY AND DELIVERY OF TACTICAL AND CRIME SCENE EQUIPMENT TO THE STATE FOR THE PERIOD OF THIRTY-SIX (36) MONTHS</vt:lpstr>
      <vt:lpstr>RT66-2025: SUPPLY AND DELIVERY OF TACTICAL AND CRIME SCENE EQUIPMENT TO THE STATE FOR THE PERIOD OF THIRTY-SIX (36) MONTHS</vt:lpstr>
      <vt:lpstr>RT66-2025: SUPPLY AND DELIVERY OF TACTICAL AND CRIME SCENE EQUIPMENT TO THE STATE FOR THE PERIOD OF THIRTY-SIX (36) MONTHS</vt:lpstr>
      <vt:lpstr>RT66-2025:SUPPLY AND DELIVERY OF TACTICAL AND CRIME SCENE EQUIPMENT TO THE STATE FOR THE PERIOD OF THIRTY-SIX (36) MONTHS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Keitumetse Mabusela</cp:lastModifiedBy>
  <cp:revision>212</cp:revision>
  <dcterms:created xsi:type="dcterms:W3CDTF">2017-06-12T08:43:34Z</dcterms:created>
  <dcterms:modified xsi:type="dcterms:W3CDTF">2025-03-25T10:40:04Z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c4247e-447d-4732-af29-2e529a4288f1_Enabled">
    <vt:lpwstr>true</vt:lpwstr>
  </property>
  <property fmtid="{D5CDD505-2E9C-101B-9397-08002B2CF9AE}" pid="3" name="MSIP_Label_93c4247e-447d-4732-af29-2e529a4288f1_SetDate">
    <vt:lpwstr>2022-09-21T11:37:54Z</vt:lpwstr>
  </property>
  <property fmtid="{D5CDD505-2E9C-101B-9397-08002B2CF9AE}" pid="4" name="MSIP_Label_93c4247e-447d-4732-af29-2e529a4288f1_Method">
    <vt:lpwstr>Standard</vt:lpwstr>
  </property>
  <property fmtid="{D5CDD505-2E9C-101B-9397-08002B2CF9AE}" pid="5" name="MSIP_Label_93c4247e-447d-4732-af29-2e529a4288f1_Name">
    <vt:lpwstr>93c4247e-447d-4732-af29-2e529a4288f1</vt:lpwstr>
  </property>
  <property fmtid="{D5CDD505-2E9C-101B-9397-08002B2CF9AE}" pid="6" name="MSIP_Label_93c4247e-447d-4732-af29-2e529a4288f1_SiteId">
    <vt:lpwstr>1a45348f-02b4-4f9a-a7a8-7786f6dd3245</vt:lpwstr>
  </property>
  <property fmtid="{D5CDD505-2E9C-101B-9397-08002B2CF9AE}" pid="7" name="MSIP_Label_93c4247e-447d-4732-af29-2e529a4288f1_ActionId">
    <vt:lpwstr>89c292c7-f524-40e4-927c-38cee35a4894</vt:lpwstr>
  </property>
  <property fmtid="{D5CDD505-2E9C-101B-9397-08002B2CF9AE}" pid="8" name="MSIP_Label_93c4247e-447d-4732-af29-2e529a4288f1_ContentBits">
    <vt:lpwstr>0</vt:lpwstr>
  </property>
  <property fmtid="{D5CDD505-2E9C-101B-9397-08002B2CF9AE}" pid="9" name="ContentTypeId">
    <vt:lpwstr>0x010100FF6272E51E1252499E50B09DFB414863</vt:lpwstr>
  </property>
</Properties>
</file>